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3" r:id="rId2"/>
    <p:sldId id="275" r:id="rId3"/>
    <p:sldId id="290" r:id="rId4"/>
    <p:sldId id="314" r:id="rId5"/>
    <p:sldId id="312" r:id="rId6"/>
    <p:sldId id="313" r:id="rId7"/>
    <p:sldId id="315" r:id="rId8"/>
    <p:sldId id="31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7" r:id="rId30"/>
    <p:sldId id="311" r:id="rId31"/>
    <p:sldId id="276" r:id="rId3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snapToGrid="0" showGuides="1">
      <p:cViewPr varScale="1">
        <p:scale>
          <a:sx n="87" d="100"/>
          <a:sy n="87" d="100"/>
        </p:scale>
        <p:origin x="4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F18E8-0D8B-4986-9F78-EF2D1ACC8844}" type="datetimeFigureOut">
              <a:rPr lang="en-US" smtClean="0"/>
              <a:t>9/21/2017</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13AED-EE6D-43E0-A151-CB9EE5D5289B}" type="slidenum">
              <a:rPr lang="en-US" smtClean="0"/>
              <a:t>‹#›</a:t>
            </a:fld>
            <a:endParaRPr lang="en-US"/>
          </a:p>
        </p:txBody>
      </p:sp>
    </p:spTree>
    <p:extLst>
      <p:ext uri="{BB962C8B-B14F-4D97-AF65-F5344CB8AC3E}">
        <p14:creationId xmlns:p14="http://schemas.microsoft.com/office/powerpoint/2010/main" val="354940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6ABDE7-4BB5-4D1F-B584-B5AE1F4D5DE7}" type="slidenum">
              <a:rPr lang="en-GB" smtClean="0"/>
              <a:pPr/>
              <a:t>1</a:t>
            </a:fld>
            <a:endParaRPr lang="en-GB"/>
          </a:p>
        </p:txBody>
      </p:sp>
    </p:spTree>
    <p:extLst>
      <p:ext uri="{BB962C8B-B14F-4D97-AF65-F5344CB8AC3E}">
        <p14:creationId xmlns:p14="http://schemas.microsoft.com/office/powerpoint/2010/main" val="36572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a:p>
        </p:txBody>
      </p:sp>
      <p:sp>
        <p:nvSpPr>
          <p:cNvPr id="4" name="Dátum helye 3"/>
          <p:cNvSpPr>
            <a:spLocks noGrp="1"/>
          </p:cNvSpPr>
          <p:nvPr>
            <p:ph type="dt" sz="half" idx="10"/>
          </p:nvPr>
        </p:nvSpPr>
        <p:spPr/>
        <p:txBody>
          <a:bodyPr/>
          <a:lstStyle/>
          <a:p>
            <a:fld id="{8B69625E-B037-4787-9154-DE6705A1ED02}" type="datetimeFigureOut">
              <a:rPr lang="en-US" smtClean="0"/>
              <a:t>9/21/2017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240481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8B69625E-B037-4787-9154-DE6705A1ED02}" type="datetimeFigureOut">
              <a:rPr lang="en-US" smtClean="0"/>
              <a:t>9/21/2017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383499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8B69625E-B037-4787-9154-DE6705A1ED02}" type="datetimeFigureOut">
              <a:rPr lang="en-US" smtClean="0"/>
              <a:t>9/21/2017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183513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9" name="Picture 8" descr="11 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58893"/>
            <a:ext cx="7146353" cy="182887"/>
          </a:xfrm>
          <a:prstGeom prst="rect">
            <a:avLst/>
          </a:prstGeom>
        </p:spPr>
      </p:pic>
      <p:sp>
        <p:nvSpPr>
          <p:cNvPr id="5" name="Text Placeholder 4"/>
          <p:cNvSpPr>
            <a:spLocks noGrp="1"/>
          </p:cNvSpPr>
          <p:nvPr>
            <p:ph type="body" sz="quarter" idx="12" hasCustomPrompt="1"/>
          </p:nvPr>
        </p:nvSpPr>
        <p:spPr>
          <a:xfrm>
            <a:off x="1445731" y="3917802"/>
            <a:ext cx="10424537" cy="432273"/>
          </a:xfrm>
        </p:spPr>
        <p:txBody>
          <a:bodyPr/>
          <a:lstStyle>
            <a:lvl1pPr marL="0" indent="0" rtl="0">
              <a:buNone/>
              <a:defRPr lang="en-GB" sz="4267" b="1" i="0" u="none" strike="noStrike" baseline="30000" smtClean="0"/>
            </a:lvl1pPr>
          </a:lstStyle>
          <a:p>
            <a:pPr rtl="0"/>
            <a:r>
              <a:rPr lang="en-GB" sz="4133" b="1" i="0" u="none" strike="noStrike" baseline="30000" dirty="0">
                <a:solidFill>
                  <a:srgbClr val="4F2582"/>
                </a:solidFill>
                <a:latin typeface="Arial-BoldMT"/>
              </a:rPr>
              <a:t>Preparing Blue Sky Denim for growth </a:t>
            </a:r>
          </a:p>
        </p:txBody>
      </p:sp>
      <p:pic>
        <p:nvPicPr>
          <p:cNvPr id="4" name="Picture 3" descr="9 oran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997996"/>
            <a:ext cx="7213600" cy="313955"/>
          </a:xfrm>
          <a:prstGeom prst="rect">
            <a:avLst/>
          </a:prstGeom>
        </p:spPr>
      </p:pic>
      <p:pic>
        <p:nvPicPr>
          <p:cNvPr id="6" name="Picture 5" descr="8 lavenda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154974"/>
            <a:ext cx="6794059" cy="213367"/>
          </a:xfrm>
          <a:prstGeom prst="rect">
            <a:avLst/>
          </a:prstGeom>
        </p:spPr>
      </p:pic>
      <p:pic>
        <p:nvPicPr>
          <p:cNvPr id="7" name="Picture 6" descr="7 yellow.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3234742"/>
            <a:ext cx="6447151" cy="204223"/>
          </a:xfrm>
          <a:prstGeom prst="rect">
            <a:avLst/>
          </a:prstGeom>
        </p:spPr>
      </p:pic>
      <p:pic>
        <p:nvPicPr>
          <p:cNvPr id="8" name="Picture 7" descr="6 oliv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2950751"/>
            <a:ext cx="6881211" cy="204223"/>
          </a:xfrm>
          <a:prstGeom prst="rect">
            <a:avLst/>
          </a:prstGeom>
        </p:spPr>
      </p:pic>
      <p:pic>
        <p:nvPicPr>
          <p:cNvPr id="10" name="Picture 9" descr="4 grey.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2705494"/>
            <a:ext cx="6303413" cy="133397"/>
          </a:xfrm>
          <a:prstGeom prst="rect">
            <a:avLst/>
          </a:prstGeom>
        </p:spPr>
      </p:pic>
      <p:pic>
        <p:nvPicPr>
          <p:cNvPr id="11" name="Picture 10" descr="10 red big.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2401245"/>
            <a:ext cx="7809071" cy="505985"/>
          </a:xfrm>
          <a:prstGeom prst="rect">
            <a:avLst/>
          </a:prstGeom>
        </p:spPr>
      </p:pic>
      <p:pic>
        <p:nvPicPr>
          <p:cNvPr id="12" name="Picture 11" descr="2 purpl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 y="2330637"/>
            <a:ext cx="7166049" cy="262137"/>
          </a:xfrm>
          <a:prstGeom prst="rect">
            <a:avLst/>
          </a:prstGeom>
        </p:spPr>
      </p:pic>
      <p:pic>
        <p:nvPicPr>
          <p:cNvPr id="14" name="Picture 13" descr="1 lim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2246751"/>
            <a:ext cx="6363065" cy="243848"/>
          </a:xfrm>
          <a:prstGeom prst="rect">
            <a:avLst/>
          </a:prstGeom>
        </p:spPr>
      </p:pic>
      <p:pic>
        <p:nvPicPr>
          <p:cNvPr id="15" name="Picture 14" descr="5 burgundy.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2763292"/>
            <a:ext cx="6711701" cy="377965"/>
          </a:xfrm>
          <a:prstGeom prst="rect">
            <a:avLst/>
          </a:prstGeom>
        </p:spPr>
      </p:pic>
      <p:pic>
        <p:nvPicPr>
          <p:cNvPr id="16" name="Picture 15" descr="3 orang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2470381"/>
            <a:ext cx="6497569" cy="182887"/>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5319" y="534481"/>
            <a:ext cx="3350807" cy="1021377"/>
          </a:xfrm>
          <a:prstGeom prst="rect">
            <a:avLst/>
          </a:prstGeom>
        </p:spPr>
      </p:pic>
    </p:spTree>
    <p:extLst>
      <p:ext uri="{BB962C8B-B14F-4D97-AF65-F5344CB8AC3E}">
        <p14:creationId xmlns:p14="http://schemas.microsoft.com/office/powerpoint/2010/main" val="12175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00" fill="hold"/>
                                        <p:tgtEl>
                                          <p:spTgt spid="9"/>
                                        </p:tgtEl>
                                        <p:attrNameLst>
                                          <p:attrName>ppt_x</p:attrName>
                                        </p:attrNameLst>
                                      </p:cBhvr>
                                      <p:tavLst>
                                        <p:tav tm="0">
                                          <p:val>
                                            <p:strVal val="0-#ppt_w/2"/>
                                          </p:val>
                                        </p:tav>
                                        <p:tav tm="100000">
                                          <p:val>
                                            <p:strVal val="#ppt_x"/>
                                          </p:val>
                                        </p:tav>
                                      </p:tavLst>
                                    </p:anim>
                                    <p:anim calcmode="lin" valueType="num">
                                      <p:cBhvr additive="base">
                                        <p:cTn id="8" dur="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50" fill="hold"/>
                                        <p:tgtEl>
                                          <p:spTgt spid="6"/>
                                        </p:tgtEl>
                                        <p:attrNameLst>
                                          <p:attrName>ppt_x</p:attrName>
                                        </p:attrNameLst>
                                      </p:cBhvr>
                                      <p:tavLst>
                                        <p:tav tm="0">
                                          <p:val>
                                            <p:strVal val="0-#ppt_w/2"/>
                                          </p:val>
                                        </p:tav>
                                        <p:tav tm="100000">
                                          <p:val>
                                            <p:strVal val="#ppt_x"/>
                                          </p:val>
                                        </p:tav>
                                      </p:tavLst>
                                    </p:anim>
                                    <p:anim calcmode="lin" valueType="num">
                                      <p:cBhvr additive="base">
                                        <p:cTn id="28" dur="55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600" fill="hold"/>
                                        <p:tgtEl>
                                          <p:spTgt spid="4"/>
                                        </p:tgtEl>
                                        <p:attrNameLst>
                                          <p:attrName>ppt_x</p:attrName>
                                        </p:attrNameLst>
                                      </p:cBhvr>
                                      <p:tavLst>
                                        <p:tav tm="0">
                                          <p:val>
                                            <p:strVal val="0-#ppt_w/2"/>
                                          </p:val>
                                        </p:tav>
                                        <p:tav tm="100000">
                                          <p:val>
                                            <p:strVal val="#ppt_x"/>
                                          </p:val>
                                        </p:tav>
                                      </p:tavLst>
                                    </p:anim>
                                    <p:anim calcmode="lin" valueType="num">
                                      <p:cBhvr additive="base">
                                        <p:cTn id="32" dur="6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0-#ppt_w/2"/>
                                          </p:val>
                                        </p:tav>
                                        <p:tav tm="100000">
                                          <p:val>
                                            <p:strVal val="#ppt_x"/>
                                          </p:val>
                                        </p:tav>
                                      </p:tavLst>
                                    </p:anim>
                                    <p:anim calcmode="lin" valueType="num">
                                      <p:cBhvr additive="base">
                                        <p:cTn id="36" dur="20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600" fill="hold"/>
                                        <p:tgtEl>
                                          <p:spTgt spid="7"/>
                                        </p:tgtEl>
                                        <p:attrNameLst>
                                          <p:attrName>ppt_x</p:attrName>
                                        </p:attrNameLst>
                                      </p:cBhvr>
                                      <p:tavLst>
                                        <p:tav tm="0">
                                          <p:val>
                                            <p:strVal val="0-#ppt_w/2"/>
                                          </p:val>
                                        </p:tav>
                                        <p:tav tm="100000">
                                          <p:val>
                                            <p:strVal val="#ppt_x"/>
                                          </p:val>
                                        </p:tav>
                                      </p:tavLst>
                                    </p:anim>
                                    <p:anim calcmode="lin" valueType="num">
                                      <p:cBhvr additive="base">
                                        <p:cTn id="44" dur="6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5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2" descr="Z:\Clients\C\Curious Agency\Job Ref 3529 - Merger Template\Artwork\Assets\ppt assets\GTlogo-secondary-strapline-CMY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9715" y="6531068"/>
            <a:ext cx="2292813" cy="2476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60759" y="6557797"/>
            <a:ext cx="4417007" cy="23589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schemeClr val="bg1">
                    <a:lumMod val="50000"/>
                  </a:schemeClr>
                </a:solidFill>
                <a:effectLst/>
                <a:uLnTx/>
                <a:uFillTx/>
                <a:latin typeface="+mn-lt"/>
                <a:ea typeface="+mn-ea"/>
                <a:cs typeface="+mn-cs"/>
              </a:rPr>
              <a:t>©2013 Grant Thornton International Ltd. All rights reserved</a:t>
            </a:r>
          </a:p>
        </p:txBody>
      </p:sp>
    </p:spTree>
    <p:extLst>
      <p:ext uri="{BB962C8B-B14F-4D97-AF65-F5344CB8AC3E}">
        <p14:creationId xmlns:p14="http://schemas.microsoft.com/office/powerpoint/2010/main" val="153364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fld id="{8B69625E-B037-4787-9154-DE6705A1ED02}" type="datetimeFigureOut">
              <a:rPr lang="en-US" smtClean="0"/>
              <a:t>9/21/2017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4260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8B69625E-B037-4787-9154-DE6705A1ED02}" type="datetimeFigureOut">
              <a:rPr lang="en-US" smtClean="0"/>
              <a:t>9/21/2017</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122684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p:cNvSpPr>
            <a:spLocks noGrp="1"/>
          </p:cNvSpPr>
          <p:nvPr>
            <p:ph type="dt" sz="half" idx="10"/>
          </p:nvPr>
        </p:nvSpPr>
        <p:spPr/>
        <p:txBody>
          <a:bodyPr/>
          <a:lstStyle/>
          <a:p>
            <a:fld id="{8B69625E-B037-4787-9154-DE6705A1ED02}" type="datetimeFigureOut">
              <a:rPr lang="en-US" smtClean="0"/>
              <a:t>9/21/2017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4325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p:cNvSpPr>
            <a:spLocks noGrp="1"/>
          </p:cNvSpPr>
          <p:nvPr>
            <p:ph type="dt" sz="half" idx="10"/>
          </p:nvPr>
        </p:nvSpPr>
        <p:spPr/>
        <p:txBody>
          <a:bodyPr/>
          <a:lstStyle/>
          <a:p>
            <a:fld id="{8B69625E-B037-4787-9154-DE6705A1ED02}" type="datetimeFigureOut">
              <a:rPr lang="en-US" smtClean="0"/>
              <a:t>9/21/2017</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36838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Dátum helye 2"/>
          <p:cNvSpPr>
            <a:spLocks noGrp="1"/>
          </p:cNvSpPr>
          <p:nvPr>
            <p:ph type="dt" sz="half" idx="10"/>
          </p:nvPr>
        </p:nvSpPr>
        <p:spPr/>
        <p:txBody>
          <a:bodyPr/>
          <a:lstStyle/>
          <a:p>
            <a:fld id="{8B69625E-B037-4787-9154-DE6705A1ED02}" type="datetimeFigureOut">
              <a:rPr lang="en-US" smtClean="0"/>
              <a:t>9/21/2017</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36872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B69625E-B037-4787-9154-DE6705A1ED02}" type="datetimeFigureOut">
              <a:rPr lang="en-US" smtClean="0"/>
              <a:t>9/21/2017</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189332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8B69625E-B037-4787-9154-DE6705A1ED02}" type="datetimeFigureOut">
              <a:rPr lang="en-US" smtClean="0"/>
              <a:t>9/21/2017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84114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8B69625E-B037-4787-9154-DE6705A1ED02}" type="datetimeFigureOut">
              <a:rPr lang="en-US" smtClean="0"/>
              <a:t>9/21/2017</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2CF6B145-B50C-416D-81D4-DD9AA7555A5A}" type="slidenum">
              <a:rPr lang="en-US" smtClean="0"/>
              <a:t>‹#›</a:t>
            </a:fld>
            <a:endParaRPr lang="en-US"/>
          </a:p>
        </p:txBody>
      </p:sp>
    </p:spTree>
    <p:extLst>
      <p:ext uri="{BB962C8B-B14F-4D97-AF65-F5344CB8AC3E}">
        <p14:creationId xmlns:p14="http://schemas.microsoft.com/office/powerpoint/2010/main" val="380224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9625E-B037-4787-9154-DE6705A1ED02}" type="datetimeFigureOut">
              <a:rPr lang="en-US" smtClean="0"/>
              <a:t>9/21/2017</a:t>
            </a:fld>
            <a:endParaRPr lang="en-US"/>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6B145-B50C-416D-81D4-DD9AA7555A5A}" type="slidenum">
              <a:rPr lang="en-US" smtClean="0"/>
              <a:t>‹#›</a:t>
            </a:fld>
            <a:endParaRPr lang="en-US"/>
          </a:p>
        </p:txBody>
      </p:sp>
    </p:spTree>
    <p:extLst>
      <p:ext uri="{BB962C8B-B14F-4D97-AF65-F5344CB8AC3E}">
        <p14:creationId xmlns:p14="http://schemas.microsoft.com/office/powerpoint/2010/main" val="412785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09107/greenbook_valuationtechniques.pdf" TargetMode="External"/><Relationship Id="rId2" Type="http://schemas.openxmlformats.org/officeDocument/2006/relationships/hyperlink" Target="https://www.cupe.co.uk/hres/green_book_complete.pdf" TargetMode="External"/><Relationship Id="rId1" Type="http://schemas.openxmlformats.org/officeDocument/2006/relationships/slideLayout" Target="../slideLayouts/slideLayout2.xml"/><Relationship Id="rId6" Type="http://schemas.openxmlformats.org/officeDocument/2006/relationships/hyperlink" Target="http://www.creativenz.govt.nz/assets/ckeditor/attachments/1120/museums_and_happiness_the_valueof_participating_in_museums_and_the_arts_2013_by_fujiwara.pdf?1416776178" TargetMode="External"/><Relationship Id="rId5" Type="http://schemas.openxmlformats.org/officeDocument/2006/relationships/hyperlink" Target="http://cep.lse.ac.uk/pubs/download/dp1233.pdf" TargetMode="External"/><Relationship Id="rId4" Type="http://schemas.openxmlformats.org/officeDocument/2006/relationships/hyperlink" Target="http://citeseerx.ist.psu.edu/viewdoc/download?doi=10.1.1.662.5576&amp;rep=rep1&amp;typ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vagyonertekeles.eu/"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vagyonertekeles.eu/"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99577" y="-4761"/>
            <a:ext cx="2511540" cy="2841868"/>
          </a:xfrm>
          <a:prstGeom prst="rect">
            <a:avLst/>
          </a:prstGeom>
          <a:noFill/>
        </p:spPr>
        <p:txBody>
          <a:bodyPr wrap="square" rtlCol="0">
            <a:spAutoFit/>
          </a:bodyPr>
          <a:lstStyle/>
          <a:p>
            <a:r>
              <a:rPr lang="en-GB" sz="1333" b="1" dirty="0"/>
              <a:t>USER NOTE:</a:t>
            </a:r>
          </a:p>
          <a:p>
            <a:endParaRPr lang="en-GB" sz="1333" b="1" dirty="0"/>
          </a:p>
          <a:p>
            <a:r>
              <a:rPr lang="en-GB" sz="1333" b="1" dirty="0"/>
              <a:t>Before populating this template with information, you will need to save it under a different name.</a:t>
            </a:r>
          </a:p>
          <a:p>
            <a:endParaRPr lang="en-GB" sz="1333" dirty="0"/>
          </a:p>
          <a:p>
            <a:r>
              <a:rPr lang="en-GB" sz="1067" dirty="0"/>
              <a:t>This ensures you don’t save over your template while populating it. To do this, under File choose ‘Save as’. Rename your presentation to a relevant title, and save it in the correct location. You will then be able to click the save shortcut  while creating the rest of the presentation, which will save over your file.</a:t>
            </a:r>
          </a:p>
        </p:txBody>
      </p:sp>
      <p:sp>
        <p:nvSpPr>
          <p:cNvPr id="15" name="TextBox 14"/>
          <p:cNvSpPr txBox="1"/>
          <p:nvPr/>
        </p:nvSpPr>
        <p:spPr>
          <a:xfrm>
            <a:off x="12299577" y="3208038"/>
            <a:ext cx="2511540" cy="1815690"/>
          </a:xfrm>
          <a:prstGeom prst="rect">
            <a:avLst/>
          </a:prstGeom>
          <a:noFill/>
        </p:spPr>
        <p:txBody>
          <a:bodyPr wrap="square" rtlCol="0">
            <a:spAutoFit/>
          </a:bodyPr>
          <a:lstStyle/>
          <a:p>
            <a:r>
              <a:rPr lang="en-GB" sz="1333" b="1" dirty="0"/>
              <a:t>USER NOTE:</a:t>
            </a:r>
          </a:p>
          <a:p>
            <a:endParaRPr lang="en-GB" sz="1333" b="1" dirty="0"/>
          </a:p>
          <a:p>
            <a:r>
              <a:rPr lang="en-GB" sz="1333" b="1" dirty="0"/>
              <a:t>To update the information in this deck, just highlight over the text you want to update and re-type.</a:t>
            </a:r>
          </a:p>
          <a:p>
            <a:endParaRPr lang="en-GB" sz="1333" dirty="0"/>
          </a:p>
          <a:p>
            <a:r>
              <a:rPr lang="en-GB" sz="1067" dirty="0"/>
              <a:t>This will ensure type sizes and locations will remain consistent throughout at Grant Thornton Proposals..</a:t>
            </a:r>
          </a:p>
        </p:txBody>
      </p:sp>
      <p:sp>
        <p:nvSpPr>
          <p:cNvPr id="9" name="Text Placeholder 9"/>
          <p:cNvSpPr txBox="1">
            <a:spLocks/>
          </p:cNvSpPr>
          <p:nvPr/>
        </p:nvSpPr>
        <p:spPr>
          <a:xfrm>
            <a:off x="815361" y="3547867"/>
            <a:ext cx="10424537" cy="1136031"/>
          </a:xfrm>
          <a:prstGeom prst="rect">
            <a:avLst/>
          </a:prstGeom>
        </p:spPr>
        <p:txBody>
          <a:bodyPr vert="horz" lIns="121920" tIns="60960" rIns="121920" bIns="60960" rtlCol="0">
            <a:noAutofit/>
          </a:bodyPr>
          <a:lstStyle/>
          <a:p>
            <a:pPr defTabSz="609585">
              <a:lnSpc>
                <a:spcPct val="70000"/>
              </a:lnSpc>
              <a:spcBef>
                <a:spcPct val="20000"/>
              </a:spcBef>
              <a:defRPr/>
            </a:pPr>
            <a:r>
              <a:rPr lang="hu-HU" sz="4000" dirty="0">
                <a:solidFill>
                  <a:srgbClr val="7030A0"/>
                </a:solidFill>
              </a:rPr>
              <a:t>Grant Thornton </a:t>
            </a:r>
            <a:r>
              <a:rPr lang="hu-HU" sz="4000" dirty="0" err="1" smtClean="0">
                <a:solidFill>
                  <a:srgbClr val="7030A0"/>
                </a:solidFill>
              </a:rPr>
              <a:t>Valuation</a:t>
            </a:r>
            <a:endParaRPr lang="hu-HU" sz="4000" dirty="0">
              <a:solidFill>
                <a:srgbClr val="7030A0"/>
              </a:solidFill>
            </a:endParaRPr>
          </a:p>
        </p:txBody>
      </p:sp>
      <p:sp>
        <p:nvSpPr>
          <p:cNvPr id="2" name="Rectangle 2"/>
          <p:cNvSpPr>
            <a:spLocks noChangeArrowheads="1"/>
          </p:cNvSpPr>
          <p:nvPr/>
        </p:nvSpPr>
        <p:spPr bwMode="auto">
          <a:xfrm>
            <a:off x="4193930" y="5805484"/>
            <a:ext cx="45031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dirty="0" smtClean="0">
                <a:ln>
                  <a:noFill/>
                </a:ln>
                <a:solidFill>
                  <a:srgbClr val="365F91"/>
                </a:solidFill>
                <a:effectLst/>
                <a:latin typeface="Bookman Old Style" panose="02050604050505020204" pitchFamily="18" charset="0"/>
                <a:ea typeface="Times New Roman" panose="02020603050405020304" pitchFamily="18" charset="0"/>
                <a:cs typeface="Times New Roman" panose="02020603050405020304" pitchFamily="18" charset="0"/>
              </a:rPr>
              <a:t>EUFIM Szeminárium 2017. szeptember 22.   </a:t>
            </a: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pic>
        <p:nvPicPr>
          <p:cNvPr id="1025" name="Kép 1" descr="EUFIM_ké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066" y="6183600"/>
            <a:ext cx="577867" cy="497701"/>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2630712" y="4115882"/>
            <a:ext cx="7360880" cy="1535805"/>
          </a:xfrm>
          <a:prstGeom prst="rect">
            <a:avLst/>
          </a:prstGeom>
        </p:spPr>
        <p:txBody>
          <a:bodyPr wrap="square">
            <a:spAutoFit/>
          </a:bodyPr>
          <a:lstStyle/>
          <a:p>
            <a:pPr algn="ctr" defTabSz="609585">
              <a:lnSpc>
                <a:spcPct val="70000"/>
              </a:lnSpc>
              <a:spcBef>
                <a:spcPct val="20000"/>
              </a:spcBef>
              <a:defRPr/>
            </a:pPr>
            <a:r>
              <a:rPr lang="hu-HU" sz="4000" dirty="0">
                <a:solidFill>
                  <a:srgbClr val="7030A0"/>
                </a:solidFill>
              </a:rPr>
              <a:t/>
            </a:r>
            <a:br>
              <a:rPr lang="hu-HU" sz="4000" dirty="0">
                <a:solidFill>
                  <a:srgbClr val="7030A0"/>
                </a:solidFill>
              </a:rPr>
            </a:br>
            <a:r>
              <a:rPr lang="hu-HU" sz="4000" dirty="0">
                <a:solidFill>
                  <a:srgbClr val="7030A0"/>
                </a:solidFill>
              </a:rPr>
              <a:t>Ingatlanszakmai </a:t>
            </a:r>
            <a:r>
              <a:rPr lang="hu-HU" sz="4000" dirty="0" smtClean="0">
                <a:solidFill>
                  <a:srgbClr val="7030A0"/>
                </a:solidFill>
              </a:rPr>
              <a:t>Mesterkurzusok:</a:t>
            </a:r>
          </a:p>
          <a:p>
            <a:pPr algn="ctr" defTabSz="609585">
              <a:lnSpc>
                <a:spcPct val="70000"/>
              </a:lnSpc>
              <a:spcBef>
                <a:spcPct val="20000"/>
              </a:spcBef>
              <a:defRPr/>
            </a:pPr>
            <a:r>
              <a:rPr lang="hu-HU" sz="4000" b="1" dirty="0" smtClean="0">
                <a:solidFill>
                  <a:srgbClr val="7030A0"/>
                </a:solidFill>
              </a:rPr>
              <a:t>Közösségi </a:t>
            </a:r>
            <a:r>
              <a:rPr lang="hu-HU" sz="4000" b="1" dirty="0" smtClean="0">
                <a:solidFill>
                  <a:srgbClr val="7030A0"/>
                </a:solidFill>
              </a:rPr>
              <a:t>Ingatlanok </a:t>
            </a:r>
            <a:r>
              <a:rPr lang="hu-HU" sz="4000" b="1" dirty="0">
                <a:solidFill>
                  <a:srgbClr val="7030A0"/>
                </a:solidFill>
              </a:rPr>
              <a:t>É</a:t>
            </a:r>
            <a:r>
              <a:rPr lang="hu-HU" sz="4000" b="1" dirty="0" smtClean="0">
                <a:solidFill>
                  <a:srgbClr val="7030A0"/>
                </a:solidFill>
              </a:rPr>
              <a:t>rtékelése</a:t>
            </a:r>
            <a:endParaRPr lang="en-GB" sz="4000" b="1" dirty="0">
              <a:solidFill>
                <a:srgbClr val="7030A0"/>
              </a:solidFill>
            </a:endParaRPr>
          </a:p>
        </p:txBody>
      </p:sp>
    </p:spTree>
    <p:extLst>
      <p:ext uri="{BB962C8B-B14F-4D97-AF65-F5344CB8AC3E}">
        <p14:creationId xmlns:p14="http://schemas.microsoft.com/office/powerpoint/2010/main" val="324518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stretch>
            <a:fillRect/>
          </a:stretch>
        </p:blipFill>
        <p:spPr>
          <a:xfrm>
            <a:off x="0" y="6290903"/>
            <a:ext cx="5054018" cy="567097"/>
          </a:xfrm>
          <a:prstGeom prst="rect">
            <a:avLst/>
          </a:prstGeom>
        </p:spPr>
      </p:pic>
      <p:pic>
        <p:nvPicPr>
          <p:cNvPr id="5" name="Kép 4"/>
          <p:cNvPicPr>
            <a:picLocks noChangeAspect="1"/>
          </p:cNvPicPr>
          <p:nvPr/>
        </p:nvPicPr>
        <p:blipFill>
          <a:blip r:embed="rId3" cstate="print"/>
          <a:stretch>
            <a:fillRect/>
          </a:stretch>
        </p:blipFill>
        <p:spPr>
          <a:xfrm>
            <a:off x="9980762" y="6167719"/>
            <a:ext cx="2211237" cy="690280"/>
          </a:xfrm>
          <a:prstGeom prst="rect">
            <a:avLst/>
          </a:prstGeom>
        </p:spPr>
      </p:pic>
      <p:sp>
        <p:nvSpPr>
          <p:cNvPr id="6" name="Téglalap 5"/>
          <p:cNvSpPr/>
          <p:nvPr/>
        </p:nvSpPr>
        <p:spPr>
          <a:xfrm>
            <a:off x="4479985" y="6251285"/>
            <a:ext cx="6096000" cy="646331"/>
          </a:xfrm>
          <a:prstGeom prst="rect">
            <a:avLst/>
          </a:prstGeom>
        </p:spPr>
        <p:txBody>
          <a:bodyPr>
            <a:spAutoFit/>
          </a:bodyPr>
          <a:lstStyle/>
          <a:p>
            <a:pPr algn="ctr"/>
            <a:r>
              <a:rPr lang="hu-HU" dirty="0"/>
              <a:t>Grant Thornton Vagyonértékelési Mesterkurzusok</a:t>
            </a:r>
          </a:p>
          <a:p>
            <a:pPr algn="ctr"/>
            <a:r>
              <a:rPr lang="hu-HU" dirty="0" smtClean="0"/>
              <a:t>Közösségi Ingatlanok Értékelése</a:t>
            </a:r>
            <a:endParaRPr lang="en-US" dirty="0"/>
          </a:p>
        </p:txBody>
      </p:sp>
      <p:sp>
        <p:nvSpPr>
          <p:cNvPr id="12" name="Dia számának helye 11"/>
          <p:cNvSpPr>
            <a:spLocks noGrp="1"/>
          </p:cNvSpPr>
          <p:nvPr>
            <p:ph type="sldNum" sz="quarter" idx="12"/>
          </p:nvPr>
        </p:nvSpPr>
        <p:spPr/>
        <p:txBody>
          <a:bodyPr/>
          <a:lstStyle/>
          <a:p>
            <a:fld id="{98337BB6-50AB-4680-B8C9-E314F89298A6}" type="slidenum">
              <a:rPr lang="en-US" smtClean="0"/>
              <a:pPr/>
              <a:t>10</a:t>
            </a:fld>
            <a:endParaRPr lang="en-US" dirty="0"/>
          </a:p>
        </p:txBody>
      </p:sp>
      <p:sp>
        <p:nvSpPr>
          <p:cNvPr id="8" name="Alcím 2"/>
          <p:cNvSpPr txBox="1">
            <a:spLocks/>
          </p:cNvSpPr>
          <p:nvPr/>
        </p:nvSpPr>
        <p:spPr>
          <a:xfrm>
            <a:off x="2952728" y="642918"/>
            <a:ext cx="6400800" cy="614370"/>
          </a:xfrm>
          <a:prstGeom prst="rect">
            <a:avLst/>
          </a:prstGeom>
        </p:spPr>
        <p:txBody>
          <a:bodyPr vert="horz" lIns="91440" tIns="45720" rIns="91440" bIns="45720" rtlCol="0">
            <a:normAutofit fontScale="77500" lnSpcReduction="20000"/>
          </a:bodyPr>
          <a:lstStyle/>
          <a:p>
            <a:pPr algn="ctr">
              <a:spcBef>
                <a:spcPct val="20000"/>
              </a:spcBef>
              <a:defRPr/>
            </a:pPr>
            <a:r>
              <a:rPr lang="hu-HU" sz="3200" b="1" cap="all" dirty="0">
                <a:solidFill>
                  <a:schemeClr val="tx1">
                    <a:tint val="75000"/>
                  </a:schemeClr>
                </a:solidFill>
              </a:rPr>
              <a:t>Készítették A mesterkurzus résztvevői</a:t>
            </a:r>
          </a:p>
          <a:p>
            <a:pPr algn="ctr">
              <a:spcBef>
                <a:spcPct val="20000"/>
              </a:spcBef>
              <a:defRPr/>
            </a:pPr>
            <a:endParaRPr lang="en-US" sz="3200" b="1" cap="all" dirty="0">
              <a:solidFill>
                <a:schemeClr val="tx1">
                  <a:tint val="75000"/>
                </a:schemeClr>
              </a:solidFill>
            </a:endParaRPr>
          </a:p>
        </p:txBody>
      </p:sp>
      <p:graphicFrame>
        <p:nvGraphicFramePr>
          <p:cNvPr id="3" name="Táblázat 2"/>
          <p:cNvGraphicFramePr>
            <a:graphicFrameLocks noGrp="1"/>
          </p:cNvGraphicFramePr>
          <p:nvPr>
            <p:extLst/>
          </p:nvPr>
        </p:nvGraphicFramePr>
        <p:xfrm>
          <a:off x="4305300" y="2149475"/>
          <a:ext cx="3581400" cy="2560320"/>
        </p:xfrm>
        <a:graphic>
          <a:graphicData uri="http://schemas.openxmlformats.org/drawingml/2006/table">
            <a:tbl>
              <a:tblPr>
                <a:tableStyleId>{5C22544A-7EE6-4342-B048-85BDC9FD1C3A}</a:tableStyleId>
              </a:tblPr>
              <a:tblGrid>
                <a:gridCol w="1270000">
                  <a:extLst>
                    <a:ext uri="{9D8B030D-6E8A-4147-A177-3AD203B41FA5}">
                      <a16:colId xmlns:a16="http://schemas.microsoft.com/office/drawing/2014/main" xmlns="" val="20000"/>
                    </a:ext>
                  </a:extLst>
                </a:gridCol>
                <a:gridCol w="2311400">
                  <a:extLst>
                    <a:ext uri="{9D8B030D-6E8A-4147-A177-3AD203B41FA5}">
                      <a16:colId xmlns:a16="http://schemas.microsoft.com/office/drawing/2014/main" xmlns="" val="20001"/>
                    </a:ext>
                  </a:extLst>
                </a:gridCol>
              </a:tblGrid>
              <a:tr h="182880">
                <a:tc>
                  <a:txBody>
                    <a:bodyPr/>
                    <a:lstStyle/>
                    <a:p>
                      <a:pPr algn="l" fontAlgn="b"/>
                      <a:r>
                        <a:rPr lang="hu-HU" sz="1100" u="none" strike="noStrike" dirty="0">
                          <a:effectLst/>
                        </a:rPr>
                        <a:t>Bihátsi Péter</a:t>
                      </a:r>
                      <a:endParaRPr lang="hu-H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Grant Thornton Valuation Kft.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0"/>
                  </a:ext>
                </a:extLst>
              </a:tr>
              <a:tr h="182880">
                <a:tc>
                  <a:txBody>
                    <a:bodyPr/>
                    <a:lstStyle/>
                    <a:p>
                      <a:pPr algn="l" fontAlgn="b"/>
                      <a:r>
                        <a:rPr lang="hu-HU" sz="1100" u="none" strike="noStrike" dirty="0">
                          <a:effectLst/>
                        </a:rPr>
                        <a:t>Boda Ádám</a:t>
                      </a:r>
                      <a:endParaRPr lang="hu-H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CBRE Kft.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1"/>
                  </a:ext>
                </a:extLst>
              </a:tr>
              <a:tr h="182880">
                <a:tc>
                  <a:txBody>
                    <a:bodyPr/>
                    <a:lstStyle/>
                    <a:p>
                      <a:pPr algn="l" fontAlgn="b"/>
                      <a:r>
                        <a:rPr lang="hu-HU" sz="1100" u="none" strike="noStrike" dirty="0">
                          <a:effectLst/>
                        </a:rPr>
                        <a:t>Csider László</a:t>
                      </a:r>
                      <a:endParaRPr lang="hu-H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PRO-</a:t>
                      </a:r>
                      <a:r>
                        <a:rPr lang="hu-HU" sz="1100" u="none" strike="noStrike" dirty="0" err="1">
                          <a:effectLst/>
                        </a:rPr>
                        <a:t>Rata</a:t>
                      </a:r>
                      <a:r>
                        <a:rPr lang="hu-HU" sz="1100" u="none" strike="noStrike">
                          <a:effectLst/>
                        </a:rPr>
                        <a:t> Tanácsadó és Szolgáltató Kft.</a:t>
                      </a:r>
                      <a:endParaRPr lang="hu-H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2"/>
                  </a:ext>
                </a:extLst>
              </a:tr>
              <a:tr h="182880">
                <a:tc>
                  <a:txBody>
                    <a:bodyPr/>
                    <a:lstStyle/>
                    <a:p>
                      <a:pPr algn="l" fontAlgn="b"/>
                      <a:r>
                        <a:rPr lang="hu-HU" sz="1100" u="none" strike="noStrike">
                          <a:effectLst/>
                        </a:rPr>
                        <a:t>Fischl Ákos</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OTP </a:t>
                      </a:r>
                      <a:r>
                        <a:rPr lang="hu-HU" sz="1100" u="none" strike="noStrike" dirty="0" smtClean="0">
                          <a:effectLst/>
                        </a:rPr>
                        <a:t>Jelzálogbank Zrt.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3"/>
                  </a:ext>
                </a:extLst>
              </a:tr>
              <a:tr h="182880">
                <a:tc>
                  <a:txBody>
                    <a:bodyPr/>
                    <a:lstStyle/>
                    <a:p>
                      <a:pPr algn="l" fontAlgn="b"/>
                      <a:r>
                        <a:rPr lang="hu-HU" sz="1100" u="none" strike="noStrike">
                          <a:effectLst/>
                        </a:rPr>
                        <a:t>Jablonszki István</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FHB </a:t>
                      </a:r>
                      <a:r>
                        <a:rPr lang="hu-HU" sz="1100" u="none" strike="noStrike" dirty="0" smtClean="0">
                          <a:effectLst/>
                        </a:rPr>
                        <a:t>Ingatlan Zrt.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4"/>
                  </a:ext>
                </a:extLst>
              </a:tr>
              <a:tr h="182880">
                <a:tc>
                  <a:txBody>
                    <a:bodyPr/>
                    <a:lstStyle/>
                    <a:p>
                      <a:pPr algn="l" fontAlgn="b"/>
                      <a:r>
                        <a:rPr lang="hu-HU" sz="1100" u="none" strike="noStrike">
                          <a:effectLst/>
                        </a:rPr>
                        <a:t>Lakatos Ferenc</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err="1" smtClean="0">
                          <a:effectLst/>
                        </a:rPr>
                        <a:t>CPR-Vagyonértékelő</a:t>
                      </a:r>
                      <a:r>
                        <a:rPr lang="hu-HU" sz="1100" u="none" strike="noStrike" dirty="0" smtClean="0">
                          <a:effectLst/>
                        </a:rPr>
                        <a:t> </a:t>
                      </a:r>
                      <a:r>
                        <a:rPr lang="hu-HU" sz="1100" u="none" strike="noStrike" dirty="0">
                          <a:effectLst/>
                        </a:rPr>
                        <a:t>Kft.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5"/>
                  </a:ext>
                </a:extLst>
              </a:tr>
              <a:tr h="182880">
                <a:tc>
                  <a:txBody>
                    <a:bodyPr/>
                    <a:lstStyle/>
                    <a:p>
                      <a:pPr algn="l" fontAlgn="b"/>
                      <a:r>
                        <a:rPr lang="hu-HU" sz="1100" u="none" strike="noStrike">
                          <a:effectLst/>
                        </a:rPr>
                        <a:t>Legeza Tiborné</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LBK </a:t>
                      </a:r>
                      <a:r>
                        <a:rPr lang="hu-HU" sz="1100" u="none" strike="noStrike" dirty="0" err="1" smtClean="0">
                          <a:effectLst/>
                        </a:rPr>
                        <a:t>Qualitas</a:t>
                      </a:r>
                      <a:r>
                        <a:rPr lang="hu-HU" sz="1100" u="none" strike="noStrike" dirty="0" smtClean="0">
                          <a:effectLst/>
                        </a:rPr>
                        <a:t> </a:t>
                      </a:r>
                      <a:r>
                        <a:rPr lang="hu-HU" sz="1100" u="none" strike="noStrike" dirty="0">
                          <a:effectLst/>
                        </a:rPr>
                        <a:t>Kft.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6"/>
                  </a:ext>
                </a:extLst>
              </a:tr>
              <a:tr h="182880">
                <a:tc>
                  <a:txBody>
                    <a:bodyPr/>
                    <a:lstStyle/>
                    <a:p>
                      <a:pPr algn="l" fontAlgn="b"/>
                      <a:r>
                        <a:rPr lang="hu-HU" sz="1100" u="none" strike="noStrike">
                          <a:effectLst/>
                        </a:rPr>
                        <a:t>Lengyel Barnabás</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LB Ingatlan</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7"/>
                  </a:ext>
                </a:extLst>
              </a:tr>
              <a:tr h="182880">
                <a:tc>
                  <a:txBody>
                    <a:bodyPr/>
                    <a:lstStyle/>
                    <a:p>
                      <a:pPr algn="l" fontAlgn="b"/>
                      <a:r>
                        <a:rPr lang="hu-HU" sz="1100" u="none" strike="noStrike">
                          <a:effectLst/>
                        </a:rPr>
                        <a:t>Martonosi Éva</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ESTON Zrt.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8"/>
                  </a:ext>
                </a:extLst>
              </a:tr>
              <a:tr h="182880">
                <a:tc>
                  <a:txBody>
                    <a:bodyPr/>
                    <a:lstStyle/>
                    <a:p>
                      <a:pPr algn="l" fontAlgn="b"/>
                      <a:r>
                        <a:rPr lang="hu-HU" sz="1100" u="none" strike="noStrike">
                          <a:effectLst/>
                        </a:rPr>
                        <a:t>Molnár Mária</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a:effectLst/>
                        </a:rPr>
                        <a:t>PROMPT-IMMO Kft.</a:t>
                      </a:r>
                      <a:endParaRPr lang="hu-H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9"/>
                  </a:ext>
                </a:extLst>
              </a:tr>
              <a:tr h="182880">
                <a:tc>
                  <a:txBody>
                    <a:bodyPr/>
                    <a:lstStyle/>
                    <a:p>
                      <a:pPr algn="l" fontAlgn="b"/>
                      <a:r>
                        <a:rPr lang="hu-HU" sz="1100" u="none" strike="noStrike">
                          <a:effectLst/>
                        </a:rPr>
                        <a:t>Oláh István</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MKB </a:t>
                      </a:r>
                      <a:r>
                        <a:rPr lang="hu-HU" sz="1100" u="none" strike="noStrike" dirty="0" smtClean="0">
                          <a:effectLst/>
                        </a:rPr>
                        <a:t>Bank Zrt.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0"/>
                  </a:ext>
                </a:extLst>
              </a:tr>
              <a:tr h="182880">
                <a:tc>
                  <a:txBody>
                    <a:bodyPr/>
                    <a:lstStyle/>
                    <a:p>
                      <a:pPr algn="l" fontAlgn="b"/>
                      <a:r>
                        <a:rPr lang="hu-HU" sz="1100" u="none" strike="noStrike">
                          <a:effectLst/>
                        </a:rPr>
                        <a:t>Seötér Ágnes</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a:effectLst/>
                        </a:rPr>
                        <a:t>BFVK Zrt.</a:t>
                      </a:r>
                      <a:endParaRPr lang="hu-H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1"/>
                  </a:ext>
                </a:extLst>
              </a:tr>
              <a:tr h="182880">
                <a:tc>
                  <a:txBody>
                    <a:bodyPr/>
                    <a:lstStyle/>
                    <a:p>
                      <a:pPr algn="l" fontAlgn="b"/>
                      <a:r>
                        <a:rPr lang="hu-HU" sz="1100" u="none" strike="noStrike">
                          <a:effectLst/>
                        </a:rPr>
                        <a:t>Dr. Szántay Györgyné</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a:effectLst/>
                        </a:rPr>
                        <a:t>Szántay és Szántay Bt.</a:t>
                      </a:r>
                      <a:endParaRPr lang="hu-H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2"/>
                  </a:ext>
                </a:extLst>
              </a:tr>
              <a:tr h="182880">
                <a:tc>
                  <a:txBody>
                    <a:bodyPr/>
                    <a:lstStyle/>
                    <a:p>
                      <a:pPr algn="l" fontAlgn="b"/>
                      <a:r>
                        <a:rPr lang="hu-HU" sz="1100" u="none" strike="noStrike">
                          <a:effectLst/>
                        </a:rPr>
                        <a:t>Takács Nándor</a:t>
                      </a:r>
                      <a:endParaRPr lang="hu-H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hu-HU" sz="1100" u="none" strike="noStrike" dirty="0">
                          <a:effectLst/>
                        </a:rPr>
                        <a:t>Pláne Mérnökiroda Kft.</a:t>
                      </a:r>
                      <a:endParaRPr lang="hu-H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9996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cím 2"/>
          <p:cNvSpPr txBox="1">
            <a:spLocks/>
          </p:cNvSpPr>
          <p:nvPr/>
        </p:nvSpPr>
        <p:spPr>
          <a:xfrm>
            <a:off x="2616298" y="684701"/>
            <a:ext cx="6691604" cy="614370"/>
          </a:xfrm>
          <a:prstGeom prst="rect">
            <a:avLst/>
          </a:prstGeom>
        </p:spPr>
        <p:txBody>
          <a:bodyPr vert="horz" lIns="91440" tIns="45720" rIns="91440" bIns="45720" rtlCol="0">
            <a:normAutofit fontScale="62500" lnSpcReduction="20000"/>
          </a:bodyPr>
          <a:lstStyle/>
          <a:p>
            <a:pPr algn="ctr">
              <a:spcBef>
                <a:spcPct val="20000"/>
              </a:spcBef>
              <a:defRPr/>
            </a:pPr>
            <a:r>
              <a:rPr lang="hu-HU" sz="3200" b="1" cap="all" dirty="0">
                <a:solidFill>
                  <a:schemeClr val="tx1">
                    <a:tint val="75000"/>
                  </a:schemeClr>
                </a:solidFill>
              </a:rPr>
              <a:t>Jóváhagyta a mesterkurzus Tanácsadó Testülete</a:t>
            </a:r>
          </a:p>
          <a:p>
            <a:pPr algn="ctr">
              <a:spcBef>
                <a:spcPct val="20000"/>
              </a:spcBef>
              <a:defRPr/>
            </a:pPr>
            <a:endParaRPr lang="en-US" sz="3200" b="1" cap="all" dirty="0">
              <a:solidFill>
                <a:schemeClr val="tx1">
                  <a:tint val="75000"/>
                </a:schemeClr>
              </a:solidFill>
            </a:endParaRPr>
          </a:p>
        </p:txBody>
      </p:sp>
      <p:pic>
        <p:nvPicPr>
          <p:cNvPr id="4" name="Kép 3"/>
          <p:cNvPicPr>
            <a:picLocks noChangeAspect="1"/>
          </p:cNvPicPr>
          <p:nvPr/>
        </p:nvPicPr>
        <p:blipFill>
          <a:blip r:embed="rId2"/>
          <a:stretch>
            <a:fillRect/>
          </a:stretch>
        </p:blipFill>
        <p:spPr>
          <a:xfrm>
            <a:off x="0" y="6290903"/>
            <a:ext cx="5054018" cy="567097"/>
          </a:xfrm>
          <a:prstGeom prst="rect">
            <a:avLst/>
          </a:prstGeom>
        </p:spPr>
      </p:pic>
      <p:pic>
        <p:nvPicPr>
          <p:cNvPr id="5" name="Kép 4"/>
          <p:cNvPicPr>
            <a:picLocks noChangeAspect="1"/>
          </p:cNvPicPr>
          <p:nvPr/>
        </p:nvPicPr>
        <p:blipFill>
          <a:blip r:embed="rId3"/>
          <a:stretch>
            <a:fillRect/>
          </a:stretch>
        </p:blipFill>
        <p:spPr>
          <a:xfrm>
            <a:off x="9980762" y="6167719"/>
            <a:ext cx="2211237" cy="690280"/>
          </a:xfrm>
          <a:prstGeom prst="rect">
            <a:avLst/>
          </a:prstGeom>
        </p:spPr>
      </p:pic>
      <p:graphicFrame>
        <p:nvGraphicFramePr>
          <p:cNvPr id="7" name="Táblázat 6"/>
          <p:cNvGraphicFramePr>
            <a:graphicFrameLocks noGrp="1"/>
          </p:cNvGraphicFramePr>
          <p:nvPr>
            <p:extLst/>
          </p:nvPr>
        </p:nvGraphicFramePr>
        <p:xfrm>
          <a:off x="3045446" y="1338689"/>
          <a:ext cx="3337040" cy="1826452"/>
        </p:xfrm>
        <a:graphic>
          <a:graphicData uri="http://schemas.openxmlformats.org/drawingml/2006/table">
            <a:tbl>
              <a:tblPr firstRow="1" firstCol="1" bandRow="1">
                <a:tableStyleId>{5C22544A-7EE6-4342-B048-85BDC9FD1C3A}</a:tableStyleId>
              </a:tblPr>
              <a:tblGrid>
                <a:gridCol w="3337040">
                  <a:extLst>
                    <a:ext uri="{9D8B030D-6E8A-4147-A177-3AD203B41FA5}">
                      <a16:colId xmlns:a16="http://schemas.microsoft.com/office/drawing/2014/main" xmlns="" val="20000"/>
                    </a:ext>
                  </a:extLst>
                </a:gridCol>
              </a:tblGrid>
              <a:tr h="98067">
                <a:tc>
                  <a:txBody>
                    <a:bodyPr/>
                    <a:lstStyle/>
                    <a:p>
                      <a:pPr>
                        <a:lnSpc>
                          <a:spcPct val="107000"/>
                        </a:lnSpc>
                        <a:spcAft>
                          <a:spcPts val="0"/>
                        </a:spcAft>
                      </a:pPr>
                      <a:endParaRPr lang="hu-H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0"/>
                  </a:ext>
                </a:extLst>
              </a:tr>
              <a:tr h="0">
                <a:tc>
                  <a:txBody>
                    <a:bodyPr/>
                    <a:lstStyle/>
                    <a:p>
                      <a:pPr>
                        <a:lnSpc>
                          <a:spcPct val="107000"/>
                        </a:lnSpc>
                        <a:spcAft>
                          <a:spcPts val="0"/>
                        </a:spcAft>
                      </a:pPr>
                      <a:endParaRPr lang="hu-HU" sz="1600" dirty="0">
                        <a:solidFill>
                          <a:schemeClr val="tx1"/>
                        </a:solidFill>
                        <a:effectLst/>
                      </a:endParaRPr>
                    </a:p>
                    <a:p>
                      <a:pPr>
                        <a:lnSpc>
                          <a:spcPct val="107000"/>
                        </a:lnSpc>
                        <a:spcAft>
                          <a:spcPts val="0"/>
                        </a:spcAft>
                      </a:pPr>
                      <a:r>
                        <a:rPr lang="hu-HU" sz="1600" dirty="0">
                          <a:solidFill>
                            <a:schemeClr val="tx1"/>
                          </a:solidFill>
                          <a:effectLst/>
                        </a:rPr>
                        <a:t>Jakab Ágoston, Grant Thornton, elnök</a:t>
                      </a:r>
                      <a:endParaRPr lang="hu-H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r h="0">
                <a:tc>
                  <a:txBody>
                    <a:bodyPr/>
                    <a:lstStyle/>
                    <a:p>
                      <a:pPr>
                        <a:lnSpc>
                          <a:spcPct val="107000"/>
                        </a:lnSpc>
                        <a:spcAft>
                          <a:spcPts val="0"/>
                        </a:spcAft>
                      </a:pPr>
                      <a:r>
                        <a:rPr lang="hu-HU" sz="1600" dirty="0" err="1">
                          <a:solidFill>
                            <a:schemeClr val="tx1"/>
                          </a:solidFill>
                          <a:effectLst/>
                        </a:rPr>
                        <a:t>Bérczi</a:t>
                      </a:r>
                      <a:r>
                        <a:rPr lang="hu-HU" sz="1600" baseline="0" dirty="0">
                          <a:solidFill>
                            <a:schemeClr val="tx1"/>
                          </a:solidFill>
                          <a:effectLst/>
                        </a:rPr>
                        <a:t> László, MRICS</a:t>
                      </a:r>
                      <a:endParaRPr lang="hu-H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2"/>
                  </a:ext>
                </a:extLst>
              </a:tr>
              <a:tr h="0">
                <a:tc>
                  <a:txBody>
                    <a:bodyPr/>
                    <a:lstStyle/>
                    <a:p>
                      <a:pPr>
                        <a:lnSpc>
                          <a:spcPct val="107000"/>
                        </a:lnSpc>
                        <a:spcAft>
                          <a:spcPts val="0"/>
                        </a:spcAft>
                      </a:pPr>
                      <a:r>
                        <a:rPr lang="hu-HU" sz="1600" dirty="0">
                          <a:solidFill>
                            <a:schemeClr val="tx1"/>
                          </a:solidFill>
                          <a:effectLst/>
                        </a:rPr>
                        <a:t>Blahó Edit, </a:t>
                      </a:r>
                      <a:r>
                        <a:rPr lang="hu-HU" sz="1600" dirty="0" smtClean="0">
                          <a:solidFill>
                            <a:schemeClr val="tx1"/>
                          </a:solidFill>
                          <a:effectLst/>
                        </a:rPr>
                        <a:t>MAISZ</a:t>
                      </a:r>
                      <a:endParaRPr lang="hu-HU" sz="1600" dirty="0">
                        <a:solidFill>
                          <a:schemeClr val="tx1"/>
                        </a:solidFill>
                        <a:effectLst/>
                      </a:endParaRPr>
                    </a:p>
                    <a:p>
                      <a:pPr>
                        <a:lnSpc>
                          <a:spcPct val="107000"/>
                        </a:lnSpc>
                        <a:spcAft>
                          <a:spcPts val="0"/>
                        </a:spcAft>
                      </a:pPr>
                      <a:r>
                        <a:rPr lang="hu-HU" sz="1600" dirty="0">
                          <a:solidFill>
                            <a:schemeClr val="tx1"/>
                          </a:solidFill>
                          <a:effectLst/>
                        </a:rPr>
                        <a:t>Dr. Hajdú Miklós,</a:t>
                      </a:r>
                      <a:r>
                        <a:rPr lang="hu-HU" sz="1600" baseline="0" dirty="0">
                          <a:solidFill>
                            <a:schemeClr val="tx1"/>
                          </a:solidFill>
                          <a:effectLst/>
                        </a:rPr>
                        <a:t> BME</a:t>
                      </a:r>
                      <a:endParaRPr lang="hu-H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3"/>
                  </a:ext>
                </a:extLst>
              </a:tr>
              <a:tr h="0">
                <a:tc>
                  <a:txBody>
                    <a:bodyPr/>
                    <a:lstStyle/>
                    <a:p>
                      <a:pPr>
                        <a:lnSpc>
                          <a:spcPct val="107000"/>
                        </a:lnSpc>
                        <a:spcAft>
                          <a:spcPts val="0"/>
                        </a:spcAft>
                      </a:pPr>
                      <a:r>
                        <a:rPr lang="hu-HU" sz="1600" dirty="0">
                          <a:solidFill>
                            <a:schemeClr val="tx1"/>
                          </a:solidFill>
                          <a:effectLst/>
                        </a:rPr>
                        <a:t>Sarlós Nóra, MRICS</a:t>
                      </a:r>
                      <a:endParaRPr lang="hu-H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4"/>
                  </a:ext>
                </a:extLst>
              </a:tr>
            </a:tbl>
          </a:graphicData>
        </a:graphic>
      </p:graphicFrame>
      <p:sp>
        <p:nvSpPr>
          <p:cNvPr id="9" name="Téglalap 8"/>
          <p:cNvSpPr/>
          <p:nvPr/>
        </p:nvSpPr>
        <p:spPr>
          <a:xfrm>
            <a:off x="4479985" y="6251285"/>
            <a:ext cx="6096000" cy="646331"/>
          </a:xfrm>
          <a:prstGeom prst="rect">
            <a:avLst/>
          </a:prstGeom>
        </p:spPr>
        <p:txBody>
          <a:bodyPr>
            <a:spAutoFit/>
          </a:bodyPr>
          <a:lstStyle/>
          <a:p>
            <a:pPr algn="ctr"/>
            <a:r>
              <a:rPr lang="hu-HU" dirty="0"/>
              <a:t>Grant Thornton Vagyonértékelési Mesterkurzusok</a:t>
            </a:r>
          </a:p>
          <a:p>
            <a:pPr algn="ctr"/>
            <a:r>
              <a:rPr lang="hu-HU" dirty="0" smtClean="0"/>
              <a:t>Közösségi Ingatlanok Értékelése</a:t>
            </a:r>
            <a:endParaRPr lang="en-US" dirty="0"/>
          </a:p>
        </p:txBody>
      </p:sp>
    </p:spTree>
    <p:extLst>
      <p:ext uri="{BB962C8B-B14F-4D97-AF65-F5344CB8AC3E}">
        <p14:creationId xmlns:p14="http://schemas.microsoft.com/office/powerpoint/2010/main" val="271843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Tartalom</a:t>
            </a:r>
          </a:p>
        </p:txBody>
      </p:sp>
      <p:sp>
        <p:nvSpPr>
          <p:cNvPr id="3" name="Tartalom helye 2"/>
          <p:cNvSpPr>
            <a:spLocks noGrp="1"/>
          </p:cNvSpPr>
          <p:nvPr>
            <p:ph idx="1"/>
          </p:nvPr>
        </p:nvSpPr>
        <p:spPr/>
        <p:txBody>
          <a:bodyPr/>
          <a:lstStyle/>
          <a:p>
            <a:pPr marL="514350" indent="-514350">
              <a:buFont typeface="+mj-lt"/>
              <a:buAutoNum type="arabicPeriod"/>
            </a:pPr>
            <a:r>
              <a:rPr lang="hu-HU" dirty="0" smtClean="0"/>
              <a:t>Értékformákra vonatkozó megállapítások </a:t>
            </a:r>
            <a:endParaRPr lang="hu-HU" dirty="0"/>
          </a:p>
          <a:p>
            <a:pPr marL="514350" indent="-514350">
              <a:buFont typeface="+mj-lt"/>
              <a:buAutoNum type="arabicPeriod"/>
            </a:pPr>
            <a:r>
              <a:rPr lang="hu-HU" dirty="0" smtClean="0"/>
              <a:t>Értékelési módszerek </a:t>
            </a:r>
            <a:r>
              <a:rPr lang="hu-HU" dirty="0"/>
              <a:t>mátrixa</a:t>
            </a:r>
          </a:p>
        </p:txBody>
      </p:sp>
      <p:sp>
        <p:nvSpPr>
          <p:cNvPr id="8" name="Dia számának helye 7"/>
          <p:cNvSpPr>
            <a:spLocks noGrp="1"/>
          </p:cNvSpPr>
          <p:nvPr>
            <p:ph type="sldNum" sz="quarter" idx="12"/>
          </p:nvPr>
        </p:nvSpPr>
        <p:spPr/>
        <p:txBody>
          <a:bodyPr/>
          <a:lstStyle/>
          <a:p>
            <a:fld id="{98337BB6-50AB-4680-B8C9-E314F89298A6}" type="slidenum">
              <a:rPr lang="en-US" smtClean="0"/>
              <a:pPr/>
              <a:t>12</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9" name="Téglalap 8"/>
          <p:cNvSpPr/>
          <p:nvPr/>
        </p:nvSpPr>
        <p:spPr>
          <a:xfrm>
            <a:off x="4479985" y="6251285"/>
            <a:ext cx="6096000" cy="646331"/>
          </a:xfrm>
          <a:prstGeom prst="rect">
            <a:avLst/>
          </a:prstGeom>
        </p:spPr>
        <p:txBody>
          <a:bodyPr>
            <a:spAutoFit/>
          </a:bodyPr>
          <a:lstStyle/>
          <a:p>
            <a:pPr algn="ctr"/>
            <a:r>
              <a:rPr lang="hu-HU" dirty="0"/>
              <a:t>Grant Thornton Vagyonértékelési Mesterkurzusok</a:t>
            </a:r>
          </a:p>
          <a:p>
            <a:pPr algn="ctr"/>
            <a:r>
              <a:rPr lang="hu-HU" dirty="0" smtClean="0"/>
              <a:t>Közösségi Ingatlanok Értékelése</a:t>
            </a:r>
            <a:endParaRPr lang="en-US" dirty="0"/>
          </a:p>
        </p:txBody>
      </p:sp>
    </p:spTree>
    <p:extLst>
      <p:ext uri="{BB962C8B-B14F-4D97-AF65-F5344CB8AC3E}">
        <p14:creationId xmlns:p14="http://schemas.microsoft.com/office/powerpoint/2010/main" val="220946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Ajánlások</a:t>
            </a:r>
            <a:endParaRPr lang="hu-HU" dirty="0"/>
          </a:p>
        </p:txBody>
      </p:sp>
      <p:sp>
        <p:nvSpPr>
          <p:cNvPr id="3" name="Tartalom helye 2"/>
          <p:cNvSpPr>
            <a:spLocks noGrp="1"/>
          </p:cNvSpPr>
          <p:nvPr>
            <p:ph idx="1"/>
          </p:nvPr>
        </p:nvSpPr>
        <p:spPr>
          <a:xfrm>
            <a:off x="838200" y="1558207"/>
            <a:ext cx="10515600" cy="4351338"/>
          </a:xfrm>
        </p:spPr>
        <p:txBody>
          <a:bodyPr>
            <a:normAutofit fontScale="92500" lnSpcReduction="10000"/>
          </a:bodyPr>
          <a:lstStyle/>
          <a:p>
            <a:pPr marL="0" indent="0">
              <a:buNone/>
            </a:pPr>
            <a:r>
              <a:rPr lang="hu-HU" dirty="0" smtClean="0"/>
              <a:t>A Mesterkurzus résztvevői a közös munka során, támaszkodva tapasztalataikra, az előadásokra és a feldolgozott szakirodalomra (listája a mellékletben) a következő témákban fogalmaztak meg ajánlásokat:</a:t>
            </a:r>
          </a:p>
          <a:p>
            <a:pPr marL="0" indent="0">
              <a:buNone/>
            </a:pPr>
            <a:endParaRPr lang="hu-HU" dirty="0"/>
          </a:p>
          <a:p>
            <a:r>
              <a:rPr lang="hu-HU" dirty="0" smtClean="0"/>
              <a:t>Forgalomképes ingatlan értékelési célra szolgáló definíciója</a:t>
            </a:r>
          </a:p>
          <a:p>
            <a:r>
              <a:rPr lang="hu-HU" dirty="0" smtClean="0"/>
              <a:t>Nem </a:t>
            </a:r>
            <a:r>
              <a:rPr lang="hu-HU" dirty="0" err="1" smtClean="0"/>
              <a:t>piackonform</a:t>
            </a:r>
            <a:r>
              <a:rPr lang="hu-HU" dirty="0" smtClean="0"/>
              <a:t> és </a:t>
            </a:r>
            <a:r>
              <a:rPr lang="hu-HU" dirty="0" err="1" smtClean="0"/>
              <a:t>kvázi-piackonform</a:t>
            </a:r>
            <a:r>
              <a:rPr lang="hu-HU" dirty="0" smtClean="0"/>
              <a:t> ingatlanok definíciói</a:t>
            </a:r>
          </a:p>
          <a:p>
            <a:r>
              <a:rPr lang="hu-HU" dirty="0" smtClean="0"/>
              <a:t>Közcélú ingatlanérték értékforma</a:t>
            </a:r>
          </a:p>
          <a:p>
            <a:r>
              <a:rPr lang="hu-HU" dirty="0"/>
              <a:t>Alkalmazható értékformák </a:t>
            </a:r>
            <a:r>
              <a:rPr lang="hu-HU" dirty="0" smtClean="0"/>
              <a:t>táblázata</a:t>
            </a:r>
          </a:p>
          <a:p>
            <a:r>
              <a:rPr lang="hu-HU" dirty="0" smtClean="0"/>
              <a:t>Az élményérték fogalma és meghatározásának módszertana</a:t>
            </a:r>
          </a:p>
          <a:p>
            <a:r>
              <a:rPr lang="hu-HU" dirty="0" smtClean="0"/>
              <a:t>Ajánlott módszerek mátrixa</a:t>
            </a:r>
          </a:p>
          <a:p>
            <a:pPr marL="0" indent="0">
              <a:buNone/>
            </a:pPr>
            <a:endParaRPr lang="hu-HU" dirty="0" smtClean="0"/>
          </a:p>
          <a:p>
            <a:pPr marL="0" indent="0">
              <a:buNone/>
            </a:pPr>
            <a:endParaRPr lang="hu-HU" dirty="0" smtClean="0"/>
          </a:p>
          <a:p>
            <a:pPr marL="0" indent="0">
              <a:buNone/>
            </a:pPr>
            <a:endParaRPr lang="hu-HU" dirty="0" smtClean="0"/>
          </a:p>
          <a:p>
            <a:pPr marL="0" indent="0">
              <a:buNone/>
            </a:pPr>
            <a:endParaRPr lang="hu-HU" dirty="0" smtClean="0"/>
          </a:p>
          <a:p>
            <a:pPr marL="0" indent="0">
              <a:buNone/>
            </a:pPr>
            <a:endParaRPr lang="hu-HU" dirty="0"/>
          </a:p>
        </p:txBody>
      </p:sp>
      <p:sp>
        <p:nvSpPr>
          <p:cNvPr id="8" name="Dia számának helye 7"/>
          <p:cNvSpPr>
            <a:spLocks noGrp="1"/>
          </p:cNvSpPr>
          <p:nvPr>
            <p:ph type="sldNum" sz="quarter" idx="12"/>
          </p:nvPr>
        </p:nvSpPr>
        <p:spPr/>
        <p:txBody>
          <a:bodyPr/>
          <a:lstStyle/>
          <a:p>
            <a:fld id="{98337BB6-50AB-4680-B8C9-E314F89298A6}" type="slidenum">
              <a:rPr lang="en-US" smtClean="0"/>
              <a:pPr/>
              <a:t>13</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9" name="Téglalap 8"/>
          <p:cNvSpPr/>
          <p:nvPr/>
        </p:nvSpPr>
        <p:spPr>
          <a:xfrm>
            <a:off x="4479985" y="6251285"/>
            <a:ext cx="6096000" cy="646331"/>
          </a:xfrm>
          <a:prstGeom prst="rect">
            <a:avLst/>
          </a:prstGeom>
        </p:spPr>
        <p:txBody>
          <a:bodyPr>
            <a:spAutoFit/>
          </a:bodyPr>
          <a:lstStyle/>
          <a:p>
            <a:pPr algn="ctr"/>
            <a:r>
              <a:rPr lang="hu-HU" dirty="0"/>
              <a:t>Grant Thornton Vagyonértékelési Mesterkurzusok</a:t>
            </a:r>
          </a:p>
          <a:p>
            <a:pPr algn="ctr"/>
            <a:r>
              <a:rPr lang="hu-HU" dirty="0" smtClean="0"/>
              <a:t>Közösségi Ingatlanok Értékelése</a:t>
            </a:r>
            <a:endParaRPr lang="en-US" dirty="0"/>
          </a:p>
        </p:txBody>
      </p:sp>
    </p:spTree>
    <p:extLst>
      <p:ext uri="{BB962C8B-B14F-4D97-AF65-F5344CB8AC3E}">
        <p14:creationId xmlns:p14="http://schemas.microsoft.com/office/powerpoint/2010/main" val="2473906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Ingatlan forgalomképességének adott időpontra vonatkozó definíciói</a:t>
            </a:r>
            <a:endParaRPr lang="hu-HU" dirty="0"/>
          </a:p>
        </p:txBody>
      </p:sp>
      <p:sp>
        <p:nvSpPr>
          <p:cNvPr id="3" name="Tartalom helye 2"/>
          <p:cNvSpPr>
            <a:spLocks noGrp="1"/>
          </p:cNvSpPr>
          <p:nvPr>
            <p:ph idx="1"/>
          </p:nvPr>
        </p:nvSpPr>
        <p:spPr/>
        <p:txBody>
          <a:bodyPr>
            <a:normAutofit/>
          </a:bodyPr>
          <a:lstStyle/>
          <a:p>
            <a:r>
              <a:rPr lang="hu-HU" sz="2000" dirty="0" smtClean="0">
                <a:solidFill>
                  <a:srgbClr val="7030A0"/>
                </a:solidFill>
              </a:rPr>
              <a:t>Forgalomképtelen</a:t>
            </a:r>
            <a:r>
              <a:rPr lang="hu-HU" sz="2000" dirty="0">
                <a:solidFill>
                  <a:srgbClr val="7030A0"/>
                </a:solidFill>
              </a:rPr>
              <a:t>:</a:t>
            </a:r>
            <a:r>
              <a:rPr lang="hu-HU" sz="2000" dirty="0"/>
              <a:t> </a:t>
            </a:r>
            <a:r>
              <a:rPr lang="hu-HU" sz="2000" dirty="0" smtClean="0"/>
              <a:t>Kizárólagos </a:t>
            </a:r>
            <a:r>
              <a:rPr lang="hu-HU" sz="2000" dirty="0"/>
              <a:t>állami és önkormányzati tulajdon (például helyi közutak és műtárgyaik, </a:t>
            </a:r>
            <a:r>
              <a:rPr lang="hu-HU" sz="2000" dirty="0" smtClean="0"/>
              <a:t>a Magyar Állam és a helyi </a:t>
            </a:r>
            <a:r>
              <a:rPr lang="hu-HU" sz="2000" dirty="0"/>
              <a:t>önkormányzat tulajdonában álló terek, parkok), nemzetgazdasági szempontból kiemelt jelentőségű nemzeti vagyon, amely állami tulajdonban, illetve helyi önkormányzati tulajdonban történő megőrzése hosszú távon indokolt</a:t>
            </a:r>
            <a:r>
              <a:rPr lang="hu-HU" sz="2000" dirty="0" smtClean="0"/>
              <a:t>.</a:t>
            </a:r>
            <a:br>
              <a:rPr lang="hu-HU" sz="2000" dirty="0" smtClean="0"/>
            </a:br>
            <a:r>
              <a:rPr lang="hu-HU" sz="1600" i="1" dirty="0" smtClean="0"/>
              <a:t>(forrás: 2011. CXCVI. </a:t>
            </a:r>
            <a:r>
              <a:rPr lang="hu-HU" sz="1600" i="1" dirty="0"/>
              <a:t>t</a:t>
            </a:r>
            <a:r>
              <a:rPr lang="hu-HU" sz="1600" i="1" dirty="0" smtClean="0"/>
              <a:t>v.)</a:t>
            </a:r>
          </a:p>
          <a:p>
            <a:r>
              <a:rPr lang="hu-HU" sz="2000" dirty="0" smtClean="0">
                <a:solidFill>
                  <a:srgbClr val="7030A0"/>
                </a:solidFill>
              </a:rPr>
              <a:t>Korlátozottan forgalomképes: </a:t>
            </a:r>
            <a:r>
              <a:rPr lang="hu-HU" sz="2100" dirty="0"/>
              <a:t>Bizonyos jogszabályi feltételek teljesülése esetén a szóban forgó vagyontárgy forgalomképes, elidegeníthető és megterhelhető. Amennyiben a feltételek nem teljesülnek az szóban forgó vagyontárgy forgalomképtelennek tekinthető (például: a közművek, intézmények és középületek, továbbá a helyi önkormányzat által meghatározott ingatlanok).</a:t>
            </a:r>
            <a:br>
              <a:rPr lang="hu-HU" sz="2100" dirty="0"/>
            </a:br>
            <a:r>
              <a:rPr lang="hu-HU" sz="1600" i="1" dirty="0" smtClean="0">
                <a:solidFill>
                  <a:srgbClr val="92D050"/>
                </a:solidFill>
              </a:rPr>
              <a:t>(</a:t>
            </a:r>
            <a:r>
              <a:rPr lang="hu-HU" sz="1600" i="1" dirty="0">
                <a:solidFill>
                  <a:srgbClr val="92D050"/>
                </a:solidFill>
              </a:rPr>
              <a:t>forrás: 147/1992.(XI.6.)Korm.rendelet és 2011. CXCVI. tv</a:t>
            </a:r>
            <a:r>
              <a:rPr lang="hu-HU" sz="1600" i="1" dirty="0" smtClean="0">
                <a:solidFill>
                  <a:srgbClr val="92D050"/>
                </a:solidFill>
              </a:rPr>
              <a:t>. alapján </a:t>
            </a:r>
            <a:r>
              <a:rPr lang="hu-HU" sz="1600" b="1" i="1" dirty="0" smtClean="0">
                <a:solidFill>
                  <a:srgbClr val="92D050"/>
                </a:solidFill>
              </a:rPr>
              <a:t>ajánlás</a:t>
            </a:r>
            <a:r>
              <a:rPr lang="hu-HU" sz="1600" i="1" dirty="0" smtClean="0">
                <a:solidFill>
                  <a:srgbClr val="92D050"/>
                </a:solidFill>
              </a:rPr>
              <a:t>)</a:t>
            </a:r>
          </a:p>
          <a:p>
            <a:r>
              <a:rPr lang="hu-HU" sz="2000" dirty="0">
                <a:solidFill>
                  <a:srgbClr val="7030A0"/>
                </a:solidFill>
              </a:rPr>
              <a:t>Forgalomképes: </a:t>
            </a:r>
            <a:r>
              <a:rPr lang="hu-HU" sz="2000" dirty="0" smtClean="0"/>
              <a:t>Üzleti vagyon, amelyhez tartozó ingatlanok a </a:t>
            </a:r>
            <a:r>
              <a:rPr lang="hu-HU" sz="2000" dirty="0"/>
              <a:t>hatályos jogszabályokat figyelembe véve az ingatlan elidegeníthető, megterhelhető és vállalkozásba apportként bevihető</a:t>
            </a:r>
            <a:r>
              <a:rPr lang="hu-HU" sz="2000" dirty="0" smtClean="0"/>
              <a:t>.</a:t>
            </a:r>
            <a:br>
              <a:rPr lang="hu-HU" sz="2000" dirty="0" smtClean="0"/>
            </a:br>
            <a:r>
              <a:rPr lang="hu-HU" sz="1600" i="1" dirty="0">
                <a:solidFill>
                  <a:srgbClr val="92D050"/>
                </a:solidFill>
              </a:rPr>
              <a:t>(ajánlás)</a:t>
            </a:r>
          </a:p>
          <a:p>
            <a:endParaRPr lang="hu-HU" sz="1600" dirty="0"/>
          </a:p>
          <a:p>
            <a:endParaRPr lang="hu-HU" sz="1600" i="1" dirty="0"/>
          </a:p>
          <a:p>
            <a:pPr marL="0" indent="0">
              <a:buNone/>
            </a:pPr>
            <a:endParaRPr lang="hu-HU" sz="2000" dirty="0" smtClean="0"/>
          </a:p>
          <a:p>
            <a:pPr marL="0" indent="0">
              <a:buNone/>
            </a:pPr>
            <a:endParaRPr lang="hu-HU" sz="2000" i="1" dirty="0" smtClean="0"/>
          </a:p>
          <a:p>
            <a:pPr marL="0" indent="0">
              <a:buNone/>
            </a:pPr>
            <a:endParaRPr lang="hu-HU" sz="2000" i="1" dirty="0"/>
          </a:p>
        </p:txBody>
      </p:sp>
      <p:sp>
        <p:nvSpPr>
          <p:cNvPr id="8" name="Dia számának helye 7"/>
          <p:cNvSpPr>
            <a:spLocks noGrp="1"/>
          </p:cNvSpPr>
          <p:nvPr>
            <p:ph type="sldNum" sz="quarter" idx="12"/>
          </p:nvPr>
        </p:nvSpPr>
        <p:spPr/>
        <p:txBody>
          <a:bodyPr/>
          <a:lstStyle/>
          <a:p>
            <a:fld id="{98337BB6-50AB-4680-B8C9-E314F89298A6}" type="slidenum">
              <a:rPr lang="en-US" smtClean="0"/>
              <a:pPr/>
              <a:t>14</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7" name="Téglalap 6"/>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smtClean="0"/>
              <a:t>Közösségi ingatlanok értékelése</a:t>
            </a:r>
            <a:endParaRPr lang="en-US" dirty="0"/>
          </a:p>
        </p:txBody>
      </p:sp>
    </p:spTree>
    <p:extLst>
      <p:ext uri="{BB962C8B-B14F-4D97-AF65-F5344CB8AC3E}">
        <p14:creationId xmlns:p14="http://schemas.microsoft.com/office/powerpoint/2010/main" val="241580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nemzeti vagyon kategóriái</a:t>
            </a:r>
            <a:endParaRPr lang="hu-HU" dirty="0"/>
          </a:p>
        </p:txBody>
      </p:sp>
      <p:sp>
        <p:nvSpPr>
          <p:cNvPr id="8" name="Dia számának helye 7"/>
          <p:cNvSpPr>
            <a:spLocks noGrp="1"/>
          </p:cNvSpPr>
          <p:nvPr>
            <p:ph type="sldNum" sz="quarter" idx="12"/>
          </p:nvPr>
        </p:nvSpPr>
        <p:spPr/>
        <p:txBody>
          <a:bodyPr/>
          <a:lstStyle/>
          <a:p>
            <a:fld id="{98337BB6-50AB-4680-B8C9-E314F89298A6}" type="slidenum">
              <a:rPr lang="en-US" smtClean="0"/>
              <a:pPr/>
              <a:t>15</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7" name="Téglalap 6"/>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a:t>Közösségi ingatlanok értékelése</a:t>
            </a:r>
            <a:endParaRPr lang="en-US" dirty="0"/>
          </a:p>
        </p:txBody>
      </p:sp>
      <p:sp>
        <p:nvSpPr>
          <p:cNvPr id="10" name="Cím 1"/>
          <p:cNvSpPr txBox="1">
            <a:spLocks/>
          </p:cNvSpPr>
          <p:nvPr/>
        </p:nvSpPr>
        <p:spPr>
          <a:xfrm>
            <a:off x="570780" y="5347897"/>
            <a:ext cx="10515600" cy="530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1600" i="1" dirty="0" smtClean="0">
                <a:latin typeface="+mn-lt"/>
              </a:rPr>
              <a:t>(forrás</a:t>
            </a:r>
            <a:r>
              <a:rPr lang="hu-HU" sz="1600" i="1" dirty="0" smtClean="0"/>
              <a:t>: Nemzeti Fejlesztési Minisztérium) </a:t>
            </a:r>
            <a:endParaRPr lang="hu-HU" sz="1600" i="1" dirty="0"/>
          </a:p>
        </p:txBody>
      </p:sp>
      <p:pic>
        <p:nvPicPr>
          <p:cNvPr id="14" name="Tartalom helye 1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1175" y="1664935"/>
            <a:ext cx="8014809" cy="3708716"/>
          </a:xfrm>
        </p:spPr>
      </p:pic>
    </p:spTree>
    <p:extLst>
      <p:ext uri="{BB962C8B-B14F-4D97-AF65-F5344CB8AC3E}">
        <p14:creationId xmlns:p14="http://schemas.microsoft.com/office/powerpoint/2010/main" val="3398102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Piac-konformitás definíciói</a:t>
            </a:r>
            <a:endParaRPr lang="hu-HU" dirty="0"/>
          </a:p>
        </p:txBody>
      </p:sp>
      <p:sp>
        <p:nvSpPr>
          <p:cNvPr id="3" name="Tartalom helye 2"/>
          <p:cNvSpPr>
            <a:spLocks noGrp="1"/>
          </p:cNvSpPr>
          <p:nvPr>
            <p:ph idx="1"/>
          </p:nvPr>
        </p:nvSpPr>
        <p:spPr/>
        <p:txBody>
          <a:bodyPr>
            <a:normAutofit/>
          </a:bodyPr>
          <a:lstStyle/>
          <a:p>
            <a:r>
              <a:rPr lang="hu-HU" sz="2000" dirty="0" err="1" smtClean="0">
                <a:solidFill>
                  <a:srgbClr val="7030A0"/>
                </a:solidFill>
              </a:rPr>
              <a:t>Piackonform</a:t>
            </a:r>
            <a:r>
              <a:rPr lang="hu-HU" sz="2000" dirty="0" smtClean="0">
                <a:solidFill>
                  <a:srgbClr val="7030A0"/>
                </a:solidFill>
              </a:rPr>
              <a:t>: </a:t>
            </a:r>
            <a:r>
              <a:rPr lang="hu-HU" sz="2000" dirty="0"/>
              <a:t>Ingatlanpiaci és gazdasági szempontokat figyelembe véve az ingatlan szabadon értékesíthető, mivel jogi- és fizikai akadálya nincs</a:t>
            </a:r>
            <a:r>
              <a:rPr lang="hu-HU" sz="2000" dirty="0" smtClean="0"/>
              <a:t>. Az ingatlanhoz hasonló más ingatlanok szokásosan ingatlanpiaci tranzakciók tárgyai.</a:t>
            </a:r>
            <a:br>
              <a:rPr lang="hu-HU" sz="2000" dirty="0" smtClean="0"/>
            </a:br>
            <a:r>
              <a:rPr lang="hu-HU" sz="1600" i="1" dirty="0" smtClean="0">
                <a:solidFill>
                  <a:srgbClr val="92D050"/>
                </a:solidFill>
              </a:rPr>
              <a:t>(forrás: EVS2016 alapján, a piacképesség fogalma alapján, </a:t>
            </a:r>
            <a:r>
              <a:rPr lang="hu-HU" sz="1600" b="1" i="1" dirty="0" smtClean="0">
                <a:solidFill>
                  <a:srgbClr val="92D050"/>
                </a:solidFill>
              </a:rPr>
              <a:t>ajánlás</a:t>
            </a:r>
            <a:r>
              <a:rPr lang="hu-HU" sz="1600" i="1" dirty="0" smtClean="0">
                <a:solidFill>
                  <a:srgbClr val="92D050"/>
                </a:solidFill>
              </a:rPr>
              <a:t>)</a:t>
            </a:r>
          </a:p>
          <a:p>
            <a:endParaRPr lang="hu-HU" sz="2000" dirty="0" smtClean="0"/>
          </a:p>
          <a:p>
            <a:r>
              <a:rPr lang="hu-HU" sz="2000" dirty="0" err="1" smtClean="0">
                <a:solidFill>
                  <a:srgbClr val="7030A0"/>
                </a:solidFill>
              </a:rPr>
              <a:t>Nem-piackonform</a:t>
            </a:r>
            <a:r>
              <a:rPr lang="hu-HU" sz="2000" dirty="0" smtClean="0">
                <a:solidFill>
                  <a:srgbClr val="7030A0"/>
                </a:solidFill>
              </a:rPr>
              <a:t>:  </a:t>
            </a:r>
            <a:r>
              <a:rPr lang="hu-HU" sz="2000" dirty="0"/>
              <a:t>Ingatlanpiaci és gazdasági szempontokat figyelembe véve az ingatlan nem értékesíthető, mivel jogi- és/vagy fizikai akadálya van. </a:t>
            </a:r>
            <a:r>
              <a:rPr lang="hu-HU" sz="2000" dirty="0" smtClean="0"/>
              <a:t>Nincsenek olyan, az </a:t>
            </a:r>
            <a:r>
              <a:rPr lang="hu-HU" sz="2000" dirty="0"/>
              <a:t>ingatlanhoz hasonló más </a:t>
            </a:r>
            <a:r>
              <a:rPr lang="hu-HU" sz="2000" dirty="0" smtClean="0"/>
              <a:t>ingatlanok, amelyek </a:t>
            </a:r>
            <a:r>
              <a:rPr lang="hu-HU" sz="2000" dirty="0"/>
              <a:t>szokásosan ingatlanpiaci tranzakciók tárgyai.</a:t>
            </a:r>
            <a:r>
              <a:rPr lang="hu-HU" sz="2000" dirty="0" smtClean="0"/>
              <a:t/>
            </a:r>
            <a:br>
              <a:rPr lang="hu-HU" sz="2000" dirty="0" smtClean="0"/>
            </a:br>
            <a:r>
              <a:rPr lang="hu-HU" sz="1600" i="1" dirty="0" smtClean="0">
                <a:solidFill>
                  <a:srgbClr val="92D050"/>
                </a:solidFill>
              </a:rPr>
              <a:t>(</a:t>
            </a:r>
            <a:r>
              <a:rPr lang="hu-HU" sz="1600" b="1" i="1" dirty="0" smtClean="0">
                <a:solidFill>
                  <a:srgbClr val="92D050"/>
                </a:solidFill>
              </a:rPr>
              <a:t>ajánlás</a:t>
            </a:r>
            <a:r>
              <a:rPr lang="hu-HU" sz="1600" i="1" dirty="0" smtClean="0">
                <a:solidFill>
                  <a:srgbClr val="92D050"/>
                </a:solidFill>
              </a:rPr>
              <a:t>)</a:t>
            </a:r>
            <a:endParaRPr lang="hu-HU" sz="1600" dirty="0" smtClean="0"/>
          </a:p>
          <a:p>
            <a:endParaRPr lang="hu-HU" sz="2000" dirty="0" smtClean="0"/>
          </a:p>
          <a:p>
            <a:r>
              <a:rPr lang="hu-HU" sz="2000" dirty="0" smtClean="0">
                <a:solidFill>
                  <a:srgbClr val="7030A0"/>
                </a:solidFill>
              </a:rPr>
              <a:t>Kvázi-</a:t>
            </a:r>
            <a:r>
              <a:rPr lang="hu-HU" sz="2000" dirty="0" err="1" smtClean="0">
                <a:solidFill>
                  <a:srgbClr val="7030A0"/>
                </a:solidFill>
              </a:rPr>
              <a:t>piackomform</a:t>
            </a:r>
            <a:r>
              <a:rPr lang="hu-HU" sz="2000" dirty="0" smtClean="0">
                <a:solidFill>
                  <a:srgbClr val="7030A0"/>
                </a:solidFill>
              </a:rPr>
              <a:t>: </a:t>
            </a:r>
            <a:r>
              <a:rPr lang="hu-HU" sz="2000" dirty="0"/>
              <a:t>Közösségi érdekek mentén üzemeltetett ingatlan, amely a gazdasági potenciáljánál alacsonyabb hozamot termel</a:t>
            </a:r>
            <a:r>
              <a:rPr lang="hu-HU" sz="2000" dirty="0" smtClean="0"/>
              <a:t>.</a:t>
            </a:r>
            <a:br>
              <a:rPr lang="hu-HU" sz="2000" dirty="0" smtClean="0"/>
            </a:br>
            <a:r>
              <a:rPr lang="hu-HU" sz="1600" i="1" dirty="0">
                <a:solidFill>
                  <a:srgbClr val="92D050"/>
                </a:solidFill>
              </a:rPr>
              <a:t>(</a:t>
            </a:r>
            <a:r>
              <a:rPr lang="hu-HU" sz="1600" b="1" i="1" dirty="0">
                <a:solidFill>
                  <a:srgbClr val="92D050"/>
                </a:solidFill>
              </a:rPr>
              <a:t>ajánlás</a:t>
            </a:r>
            <a:r>
              <a:rPr lang="hu-HU" sz="1600" i="1" dirty="0">
                <a:solidFill>
                  <a:srgbClr val="92D050"/>
                </a:solidFill>
              </a:rPr>
              <a:t>)</a:t>
            </a:r>
            <a:endParaRPr lang="hu-HU" sz="1600" dirty="0"/>
          </a:p>
          <a:p>
            <a:pPr marL="0" indent="0">
              <a:buNone/>
            </a:pPr>
            <a:endParaRPr lang="hu-HU" sz="2000" dirty="0" smtClean="0"/>
          </a:p>
        </p:txBody>
      </p:sp>
      <p:sp>
        <p:nvSpPr>
          <p:cNvPr id="8" name="Dia számának helye 7"/>
          <p:cNvSpPr>
            <a:spLocks noGrp="1"/>
          </p:cNvSpPr>
          <p:nvPr>
            <p:ph type="sldNum" sz="quarter" idx="12"/>
          </p:nvPr>
        </p:nvSpPr>
        <p:spPr/>
        <p:txBody>
          <a:bodyPr/>
          <a:lstStyle/>
          <a:p>
            <a:fld id="{98337BB6-50AB-4680-B8C9-E314F89298A6}" type="slidenum">
              <a:rPr lang="en-US" smtClean="0"/>
              <a:pPr/>
              <a:t>16</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7" name="Téglalap 6"/>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a:t>Közösségi ingatlanok értékelése</a:t>
            </a:r>
            <a:endParaRPr lang="en-US" dirty="0"/>
          </a:p>
        </p:txBody>
      </p:sp>
    </p:spTree>
    <p:extLst>
      <p:ext uri="{BB962C8B-B14F-4D97-AF65-F5344CB8AC3E}">
        <p14:creationId xmlns:p14="http://schemas.microsoft.com/office/powerpoint/2010/main" val="868617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Értékformák</a:t>
            </a:r>
            <a:endParaRPr lang="hu-HU" dirty="0"/>
          </a:p>
        </p:txBody>
      </p:sp>
      <p:sp>
        <p:nvSpPr>
          <p:cNvPr id="3" name="Tartalom helye 2"/>
          <p:cNvSpPr>
            <a:spLocks noGrp="1"/>
          </p:cNvSpPr>
          <p:nvPr>
            <p:ph sz="half" idx="1"/>
          </p:nvPr>
        </p:nvSpPr>
        <p:spPr/>
        <p:txBody>
          <a:bodyPr>
            <a:normAutofit/>
          </a:bodyPr>
          <a:lstStyle/>
          <a:p>
            <a:r>
              <a:rPr lang="hu-HU" sz="2000" dirty="0" smtClean="0"/>
              <a:t>Piaci értéken alapuló értékbecslés esete:</a:t>
            </a:r>
          </a:p>
          <a:p>
            <a:pPr lvl="1">
              <a:buFont typeface="Wingdings" panose="05000000000000000000" pitchFamily="2" charset="2"/>
              <a:buChar char="v"/>
            </a:pPr>
            <a:r>
              <a:rPr lang="hu-HU" sz="1800" dirty="0"/>
              <a:t>Piaci </a:t>
            </a:r>
            <a:r>
              <a:rPr lang="hu-HU" sz="1800" dirty="0" smtClean="0"/>
              <a:t>érték (1)</a:t>
            </a:r>
          </a:p>
          <a:p>
            <a:pPr lvl="1">
              <a:buFont typeface="Wingdings" panose="05000000000000000000" pitchFamily="2" charset="2"/>
              <a:buChar char="v"/>
            </a:pPr>
            <a:r>
              <a:rPr lang="hu-HU" sz="1800" dirty="0" smtClean="0"/>
              <a:t>Kényszereladási érték (2)</a:t>
            </a:r>
          </a:p>
          <a:p>
            <a:pPr lvl="1">
              <a:buFont typeface="Wingdings" panose="05000000000000000000" pitchFamily="2" charset="2"/>
              <a:buChar char="v"/>
            </a:pPr>
            <a:r>
              <a:rPr lang="hu-HU" sz="1800" dirty="0"/>
              <a:t>Alternatív hasznosítási </a:t>
            </a:r>
            <a:r>
              <a:rPr lang="hu-HU" sz="1800" dirty="0" smtClean="0"/>
              <a:t>érték (3)</a:t>
            </a:r>
          </a:p>
          <a:p>
            <a:endParaRPr lang="hu-HU" sz="2000" dirty="0"/>
          </a:p>
          <a:p>
            <a:r>
              <a:rPr lang="hu-HU" sz="2000" dirty="0" smtClean="0"/>
              <a:t>Hitelintézet </a:t>
            </a:r>
            <a:r>
              <a:rPr lang="hu-HU" sz="2000" dirty="0"/>
              <a:t>részére történő </a:t>
            </a:r>
            <a:r>
              <a:rPr lang="hu-HU" sz="2000" dirty="0" smtClean="0"/>
              <a:t>értékbecslés esete:</a:t>
            </a:r>
          </a:p>
          <a:p>
            <a:pPr lvl="1">
              <a:buFont typeface="Wingdings" panose="05000000000000000000" pitchFamily="2" charset="2"/>
              <a:buChar char="v"/>
            </a:pPr>
            <a:r>
              <a:rPr lang="hu-HU" sz="1800" dirty="0" smtClean="0"/>
              <a:t>Hitelbiztosítéki érték (4)</a:t>
            </a:r>
          </a:p>
          <a:p>
            <a:pPr marL="457200" lvl="1" indent="0">
              <a:buNone/>
            </a:pPr>
            <a:endParaRPr lang="hu-HU" sz="1800" dirty="0" smtClean="0"/>
          </a:p>
          <a:p>
            <a:pPr marL="457200" lvl="1" indent="0">
              <a:buNone/>
            </a:pPr>
            <a:endParaRPr lang="hu-HU" sz="1800" dirty="0"/>
          </a:p>
          <a:p>
            <a:pPr marL="457200" lvl="1" indent="0">
              <a:buNone/>
            </a:pPr>
            <a:endParaRPr lang="hu-HU" sz="1800" dirty="0" smtClean="0"/>
          </a:p>
          <a:p>
            <a:pPr marL="0" lvl="1" indent="0">
              <a:spcBef>
                <a:spcPts val="1000"/>
              </a:spcBef>
              <a:buNone/>
            </a:pPr>
            <a:r>
              <a:rPr lang="hu-HU" sz="1600" i="1" dirty="0"/>
              <a:t>(forrás: </a:t>
            </a:r>
            <a:r>
              <a:rPr lang="hu-HU" sz="1600" i="1" dirty="0" smtClean="0"/>
              <a:t>EVS2016, 25/1997. PM rendelet, </a:t>
            </a:r>
            <a:r>
              <a:rPr lang="hu-HU" sz="1600" i="1" dirty="0" smtClean="0">
                <a:solidFill>
                  <a:srgbClr val="92D050"/>
                </a:solidFill>
              </a:rPr>
              <a:t>ajánlás</a:t>
            </a:r>
            <a:r>
              <a:rPr lang="hu-HU" sz="1600" i="1" dirty="0" smtClean="0"/>
              <a:t>)</a:t>
            </a:r>
            <a:endParaRPr lang="hu-HU" sz="1600" i="1" dirty="0"/>
          </a:p>
          <a:p>
            <a:pPr lvl="1">
              <a:buFont typeface="Wingdings" panose="05000000000000000000" pitchFamily="2" charset="2"/>
              <a:buChar char="v"/>
            </a:pPr>
            <a:endParaRPr lang="hu-HU" sz="1800" dirty="0"/>
          </a:p>
          <a:p>
            <a:pPr lvl="1">
              <a:buFont typeface="Wingdings" panose="05000000000000000000" pitchFamily="2" charset="2"/>
              <a:buChar char="v"/>
            </a:pPr>
            <a:endParaRPr lang="hu-HU" sz="1800" dirty="0"/>
          </a:p>
        </p:txBody>
      </p:sp>
      <p:sp>
        <p:nvSpPr>
          <p:cNvPr id="11" name="Tartalom helye 10"/>
          <p:cNvSpPr>
            <a:spLocks noGrp="1"/>
          </p:cNvSpPr>
          <p:nvPr>
            <p:ph sz="half" idx="2"/>
          </p:nvPr>
        </p:nvSpPr>
        <p:spPr/>
        <p:txBody>
          <a:bodyPr>
            <a:normAutofit/>
          </a:bodyPr>
          <a:lstStyle/>
          <a:p>
            <a:r>
              <a:rPr lang="hu-HU" sz="2000" dirty="0" smtClean="0"/>
              <a:t>Nem </a:t>
            </a:r>
            <a:r>
              <a:rPr lang="hu-HU" sz="2000" dirty="0"/>
              <a:t>piaci értéken alapuló </a:t>
            </a:r>
            <a:r>
              <a:rPr lang="hu-HU" sz="2000" dirty="0" smtClean="0"/>
              <a:t>értékbecslés esete:</a:t>
            </a:r>
            <a:endParaRPr lang="hu-HU" sz="2000" dirty="0"/>
          </a:p>
          <a:p>
            <a:pPr lvl="1">
              <a:buFont typeface="Wingdings" panose="05000000000000000000" pitchFamily="2" charset="2"/>
              <a:buChar char="v"/>
            </a:pPr>
            <a:r>
              <a:rPr lang="hu-HU" sz="1800" dirty="0"/>
              <a:t>Méltányos érték (5)</a:t>
            </a:r>
          </a:p>
          <a:p>
            <a:pPr lvl="1">
              <a:buFont typeface="Wingdings" panose="05000000000000000000" pitchFamily="2" charset="2"/>
              <a:buChar char="v"/>
            </a:pPr>
            <a:r>
              <a:rPr lang="hu-HU" sz="1800" dirty="0"/>
              <a:t>Speciális érték (6)</a:t>
            </a:r>
          </a:p>
          <a:p>
            <a:pPr lvl="1">
              <a:buFont typeface="Wingdings" panose="05000000000000000000" pitchFamily="2" charset="2"/>
              <a:buChar char="v"/>
            </a:pPr>
            <a:r>
              <a:rPr lang="hu-HU" sz="1800" dirty="0" err="1" smtClean="0"/>
              <a:t>Szinergikus</a:t>
            </a:r>
            <a:r>
              <a:rPr lang="hu-HU" sz="1800" dirty="0" smtClean="0"/>
              <a:t> </a:t>
            </a:r>
            <a:r>
              <a:rPr lang="hu-HU" sz="1800" dirty="0"/>
              <a:t>érték vagy egyesítési </a:t>
            </a:r>
            <a:r>
              <a:rPr lang="hu-HU" sz="1800" dirty="0" smtClean="0"/>
              <a:t>érték (7)</a:t>
            </a:r>
          </a:p>
          <a:p>
            <a:pPr lvl="1">
              <a:buFont typeface="Wingdings" panose="05000000000000000000" pitchFamily="2" charset="2"/>
              <a:buChar char="v"/>
            </a:pPr>
            <a:r>
              <a:rPr lang="hu-HU" sz="1800" dirty="0"/>
              <a:t>Befektetési </a:t>
            </a:r>
            <a:r>
              <a:rPr lang="hu-HU" sz="1800" dirty="0" smtClean="0"/>
              <a:t>érték (8)</a:t>
            </a:r>
          </a:p>
          <a:p>
            <a:pPr lvl="1">
              <a:buFont typeface="Wingdings" panose="05000000000000000000" pitchFamily="2" charset="2"/>
              <a:buChar char="v"/>
            </a:pPr>
            <a:r>
              <a:rPr lang="hu-HU" sz="1800" dirty="0" smtClean="0"/>
              <a:t>Biztosítási Érték (9)</a:t>
            </a:r>
          </a:p>
          <a:p>
            <a:pPr lvl="1">
              <a:buFont typeface="Wingdings" panose="05000000000000000000" pitchFamily="2" charset="2"/>
              <a:buChar char="v"/>
            </a:pPr>
            <a:r>
              <a:rPr lang="hu-HU" sz="1800" dirty="0"/>
              <a:t>Értékcsökkentett pótlási </a:t>
            </a:r>
            <a:r>
              <a:rPr lang="hu-HU" sz="1800" dirty="0" smtClean="0"/>
              <a:t>költség (10)</a:t>
            </a:r>
          </a:p>
          <a:p>
            <a:pPr lvl="1">
              <a:buFont typeface="Wingdings" panose="05000000000000000000" pitchFamily="2" charset="2"/>
              <a:buChar char="v"/>
            </a:pPr>
            <a:r>
              <a:rPr lang="hu-HU" sz="1800" dirty="0" smtClean="0"/>
              <a:t>Műemléki érték (11)</a:t>
            </a:r>
          </a:p>
          <a:p>
            <a:pPr lvl="1">
              <a:buFont typeface="Wingdings" panose="05000000000000000000" pitchFamily="2" charset="2"/>
              <a:buChar char="v"/>
            </a:pPr>
            <a:r>
              <a:rPr lang="hu-HU" sz="1800" dirty="0" smtClean="0">
                <a:solidFill>
                  <a:srgbClr val="92D050"/>
                </a:solidFill>
              </a:rPr>
              <a:t>Közcélú érték* (12)</a:t>
            </a:r>
          </a:p>
          <a:p>
            <a:pPr lvl="1">
              <a:buFont typeface="Wingdings" panose="05000000000000000000" pitchFamily="2" charset="2"/>
              <a:buChar char="v"/>
            </a:pPr>
            <a:endParaRPr lang="hu-HU" sz="1800" dirty="0" smtClean="0"/>
          </a:p>
          <a:p>
            <a:pPr marL="0" indent="0">
              <a:buNone/>
            </a:pPr>
            <a:r>
              <a:rPr lang="hu-HU" sz="1600" dirty="0" smtClean="0"/>
              <a:t>*</a:t>
            </a:r>
            <a:r>
              <a:rPr lang="hu-HU" sz="1600" dirty="0" smtClean="0">
                <a:solidFill>
                  <a:srgbClr val="92D050"/>
                </a:solidFill>
              </a:rPr>
              <a:t>az </a:t>
            </a:r>
            <a:r>
              <a:rPr lang="hu-HU" sz="1600" dirty="0">
                <a:solidFill>
                  <a:srgbClr val="92D050"/>
                </a:solidFill>
              </a:rPr>
              <a:t>az összeg, melyet a leendő tulajdonos a közcél elérése és teljesítése érdekében </a:t>
            </a:r>
            <a:r>
              <a:rPr lang="hu-HU" sz="1600" dirty="0" smtClean="0">
                <a:solidFill>
                  <a:srgbClr val="92D050"/>
                </a:solidFill>
              </a:rPr>
              <a:t>az ingatlanért hajlandó </a:t>
            </a:r>
            <a:r>
              <a:rPr lang="hu-HU" sz="1600" dirty="0">
                <a:solidFill>
                  <a:srgbClr val="92D050"/>
                </a:solidFill>
              </a:rPr>
              <a:t>megfizetni.</a:t>
            </a:r>
          </a:p>
        </p:txBody>
      </p:sp>
      <p:sp>
        <p:nvSpPr>
          <p:cNvPr id="8" name="Dia számának helye 7"/>
          <p:cNvSpPr>
            <a:spLocks noGrp="1"/>
          </p:cNvSpPr>
          <p:nvPr>
            <p:ph type="sldNum" sz="quarter" idx="12"/>
          </p:nvPr>
        </p:nvSpPr>
        <p:spPr/>
        <p:txBody>
          <a:bodyPr/>
          <a:lstStyle/>
          <a:p>
            <a:fld id="{98337BB6-50AB-4680-B8C9-E314F89298A6}" type="slidenum">
              <a:rPr lang="en-US" smtClean="0"/>
              <a:pPr/>
              <a:t>17</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7" name="Téglalap 6"/>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a:t>Közösségi ingatlanok értékelése</a:t>
            </a:r>
            <a:endParaRPr lang="en-US" dirty="0"/>
          </a:p>
        </p:txBody>
      </p:sp>
    </p:spTree>
    <p:extLst>
      <p:ext uri="{BB962C8B-B14F-4D97-AF65-F5344CB8AC3E}">
        <p14:creationId xmlns:p14="http://schemas.microsoft.com/office/powerpoint/2010/main" val="3859851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Értékelési célok</a:t>
            </a:r>
            <a:endParaRPr lang="hu-HU" dirty="0"/>
          </a:p>
        </p:txBody>
      </p:sp>
      <p:sp>
        <p:nvSpPr>
          <p:cNvPr id="3" name="Tartalom helye 2"/>
          <p:cNvSpPr>
            <a:spLocks noGrp="1"/>
          </p:cNvSpPr>
          <p:nvPr>
            <p:ph idx="1"/>
          </p:nvPr>
        </p:nvSpPr>
        <p:spPr/>
        <p:txBody>
          <a:bodyPr>
            <a:normAutofit/>
          </a:bodyPr>
          <a:lstStyle/>
          <a:p>
            <a:pPr marL="0" indent="0">
              <a:buNone/>
            </a:pPr>
            <a:r>
              <a:rPr lang="hu-HU" dirty="0" smtClean="0">
                <a:solidFill>
                  <a:srgbClr val="7030A0"/>
                </a:solidFill>
              </a:rPr>
              <a:t>Értékelés céljai:</a:t>
            </a:r>
          </a:p>
          <a:p>
            <a:pPr marL="971550" lvl="1" indent="-514350">
              <a:buFont typeface="+mj-lt"/>
              <a:buAutoNum type="romanUcPeriod"/>
            </a:pPr>
            <a:r>
              <a:rPr lang="hu-HU" sz="2000" dirty="0"/>
              <a:t>Pénzügyi tárgyalásokhoz, gazdasági döntés </a:t>
            </a:r>
            <a:r>
              <a:rPr lang="hu-HU" sz="2000" dirty="0" smtClean="0"/>
              <a:t>előkészítéséhez</a:t>
            </a:r>
          </a:p>
          <a:p>
            <a:pPr marL="971550" lvl="1" indent="-514350">
              <a:buFont typeface="+mj-lt"/>
              <a:buAutoNum type="romanUcPeriod"/>
            </a:pPr>
            <a:r>
              <a:rPr lang="hu-HU" sz="2000" dirty="0" smtClean="0"/>
              <a:t>Adásvételi tárgyalásokhoz</a:t>
            </a:r>
          </a:p>
          <a:p>
            <a:pPr marL="971550" lvl="1" indent="-514350">
              <a:buFont typeface="+mj-lt"/>
              <a:buAutoNum type="romanUcPeriod"/>
            </a:pPr>
            <a:r>
              <a:rPr lang="hu-HU" sz="2000" dirty="0" smtClean="0"/>
              <a:t>Számviteli- és adózási célra</a:t>
            </a:r>
          </a:p>
          <a:p>
            <a:pPr marL="971550" lvl="1" indent="-514350">
              <a:buFont typeface="+mj-lt"/>
              <a:buAutoNum type="romanUcPeriod"/>
            </a:pPr>
            <a:r>
              <a:rPr lang="hu-HU" sz="2000" dirty="0"/>
              <a:t>Biztosítási </a:t>
            </a:r>
            <a:r>
              <a:rPr lang="hu-HU" sz="2000" dirty="0" smtClean="0"/>
              <a:t>célra</a:t>
            </a:r>
          </a:p>
          <a:p>
            <a:pPr marL="971550" lvl="1" indent="-514350">
              <a:buFont typeface="+mj-lt"/>
              <a:buAutoNum type="romanUcPeriod"/>
            </a:pPr>
            <a:r>
              <a:rPr lang="hu-HU" sz="2000" dirty="0"/>
              <a:t>Kisajátítási </a:t>
            </a:r>
            <a:r>
              <a:rPr lang="hu-HU" sz="2000" dirty="0" smtClean="0"/>
              <a:t>célra</a:t>
            </a:r>
          </a:p>
          <a:p>
            <a:pPr marL="971550" lvl="1" indent="-514350">
              <a:buFont typeface="+mj-lt"/>
              <a:buAutoNum type="romanUcPeriod"/>
            </a:pPr>
            <a:r>
              <a:rPr lang="hu-HU" sz="2000" dirty="0"/>
              <a:t>Hitelbiztosítéki </a:t>
            </a:r>
            <a:r>
              <a:rPr lang="hu-HU" sz="2000" dirty="0" smtClean="0"/>
              <a:t>célra</a:t>
            </a:r>
          </a:p>
          <a:p>
            <a:pPr marL="971550" lvl="1" indent="-514350">
              <a:buFont typeface="+mj-lt"/>
              <a:buAutoNum type="romanUcPeriod"/>
            </a:pPr>
            <a:r>
              <a:rPr lang="hu-HU" sz="2000" dirty="0"/>
              <a:t>Felszámolási </a:t>
            </a:r>
            <a:r>
              <a:rPr lang="hu-HU" sz="2000" dirty="0" smtClean="0"/>
              <a:t>célra</a:t>
            </a:r>
          </a:p>
          <a:p>
            <a:pPr marL="971550" lvl="1" indent="-514350">
              <a:buFont typeface="+mj-lt"/>
              <a:buAutoNum type="romanUcPeriod"/>
            </a:pPr>
            <a:r>
              <a:rPr lang="hu-HU" sz="2000" dirty="0"/>
              <a:t>Végrehajtási </a:t>
            </a:r>
            <a:r>
              <a:rPr lang="hu-HU" sz="2000" dirty="0" smtClean="0"/>
              <a:t>célra</a:t>
            </a:r>
          </a:p>
          <a:p>
            <a:pPr marL="971550" lvl="1" indent="-514350">
              <a:buFont typeface="+mj-lt"/>
              <a:buAutoNum type="romanUcPeriod"/>
            </a:pPr>
            <a:r>
              <a:rPr lang="hu-HU" sz="2000" dirty="0"/>
              <a:t>Vagyonkataszter</a:t>
            </a:r>
          </a:p>
        </p:txBody>
      </p:sp>
      <p:sp>
        <p:nvSpPr>
          <p:cNvPr id="8" name="Dia számának helye 7"/>
          <p:cNvSpPr>
            <a:spLocks noGrp="1"/>
          </p:cNvSpPr>
          <p:nvPr>
            <p:ph type="sldNum" sz="quarter" idx="12"/>
          </p:nvPr>
        </p:nvSpPr>
        <p:spPr/>
        <p:txBody>
          <a:bodyPr/>
          <a:lstStyle/>
          <a:p>
            <a:fld id="{98337BB6-50AB-4680-B8C9-E314F89298A6}" type="slidenum">
              <a:rPr lang="en-US" smtClean="0"/>
              <a:pPr/>
              <a:t>18</a:t>
            </a:fld>
            <a:endParaRPr lang="en-US"/>
          </a:p>
        </p:txBody>
      </p:sp>
      <p:pic>
        <p:nvPicPr>
          <p:cNvPr id="5" name="Kép 4"/>
          <p:cNvPicPr>
            <a:picLocks noChangeAspect="1"/>
          </p:cNvPicPr>
          <p:nvPr/>
        </p:nvPicPr>
        <p:blipFill>
          <a:blip r:embed="rId2"/>
          <a:stretch>
            <a:fillRect/>
          </a:stretch>
        </p:blipFill>
        <p:spPr>
          <a:xfrm>
            <a:off x="0" y="6290903"/>
            <a:ext cx="5054018" cy="567097"/>
          </a:xfrm>
          <a:prstGeom prst="rect">
            <a:avLst/>
          </a:prstGeom>
        </p:spPr>
      </p:pic>
      <p:pic>
        <p:nvPicPr>
          <p:cNvPr id="6" name="Kép 5"/>
          <p:cNvPicPr>
            <a:picLocks noChangeAspect="1"/>
          </p:cNvPicPr>
          <p:nvPr/>
        </p:nvPicPr>
        <p:blipFill>
          <a:blip r:embed="rId3"/>
          <a:stretch>
            <a:fillRect/>
          </a:stretch>
        </p:blipFill>
        <p:spPr>
          <a:xfrm>
            <a:off x="9980762" y="6167719"/>
            <a:ext cx="2211237" cy="690280"/>
          </a:xfrm>
          <a:prstGeom prst="rect">
            <a:avLst/>
          </a:prstGeom>
        </p:spPr>
      </p:pic>
      <p:sp>
        <p:nvSpPr>
          <p:cNvPr id="7" name="Téglalap 6"/>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a:t>Közösségi ingatlanok értékelése</a:t>
            </a:r>
            <a:endParaRPr lang="en-US" dirty="0"/>
          </a:p>
        </p:txBody>
      </p:sp>
    </p:spTree>
    <p:extLst>
      <p:ext uri="{BB962C8B-B14F-4D97-AF65-F5344CB8AC3E}">
        <p14:creationId xmlns:p14="http://schemas.microsoft.com/office/powerpoint/2010/main" val="77761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20675"/>
            <a:ext cx="10515600" cy="985611"/>
          </a:xfrm>
        </p:spPr>
        <p:txBody>
          <a:bodyPr>
            <a:normAutofit/>
          </a:bodyPr>
          <a:lstStyle/>
          <a:p>
            <a:r>
              <a:rPr lang="hu-HU" dirty="0" smtClean="0"/>
              <a:t>Alkalmazható értékformák táblázata </a:t>
            </a:r>
            <a:r>
              <a:rPr lang="hu-HU" sz="1300" dirty="0" smtClean="0"/>
              <a:t>(1. sz. táblázat)</a:t>
            </a:r>
            <a:endParaRPr lang="hu-HU" sz="1300" dirty="0"/>
          </a:p>
        </p:txBody>
      </p:sp>
      <p:graphicFrame>
        <p:nvGraphicFramePr>
          <p:cNvPr id="6" name="Tartalom helye 5"/>
          <p:cNvGraphicFramePr>
            <a:graphicFrameLocks noGrp="1"/>
          </p:cNvGraphicFramePr>
          <p:nvPr>
            <p:ph idx="1"/>
            <p:extLst/>
          </p:nvPr>
        </p:nvGraphicFramePr>
        <p:xfrm>
          <a:off x="838200" y="1149211"/>
          <a:ext cx="10764000" cy="4974720"/>
        </p:xfrm>
        <a:graphic>
          <a:graphicData uri="http://schemas.openxmlformats.org/drawingml/2006/table">
            <a:tbl>
              <a:tblPr firstRow="1" bandRow="1">
                <a:solidFill>
                  <a:srgbClr val="7030A0"/>
                </a:solidFill>
                <a:tableStyleId>{5C22544A-7EE6-4342-B048-85BDC9FD1C3A}</a:tableStyleId>
              </a:tblPr>
              <a:tblGrid>
                <a:gridCol w="2340000">
                  <a:extLst>
                    <a:ext uri="{9D8B030D-6E8A-4147-A177-3AD203B41FA5}">
                      <a16:colId xmlns:a16="http://schemas.microsoft.com/office/drawing/2014/main" xmlns="" val="3653890102"/>
                    </a:ext>
                  </a:extLst>
                </a:gridCol>
                <a:gridCol w="1188000">
                  <a:extLst>
                    <a:ext uri="{9D8B030D-6E8A-4147-A177-3AD203B41FA5}">
                      <a16:colId xmlns:a16="http://schemas.microsoft.com/office/drawing/2014/main" xmlns="" val="1194319559"/>
                    </a:ext>
                  </a:extLst>
                </a:gridCol>
                <a:gridCol w="1188000">
                  <a:extLst>
                    <a:ext uri="{9D8B030D-6E8A-4147-A177-3AD203B41FA5}">
                      <a16:colId xmlns:a16="http://schemas.microsoft.com/office/drawing/2014/main" xmlns="" val="3622338292"/>
                    </a:ext>
                  </a:extLst>
                </a:gridCol>
                <a:gridCol w="1188000">
                  <a:extLst>
                    <a:ext uri="{9D8B030D-6E8A-4147-A177-3AD203B41FA5}">
                      <a16:colId xmlns:a16="http://schemas.microsoft.com/office/drawing/2014/main" xmlns="" val="1074145437"/>
                    </a:ext>
                  </a:extLst>
                </a:gridCol>
                <a:gridCol w="1296000">
                  <a:extLst>
                    <a:ext uri="{9D8B030D-6E8A-4147-A177-3AD203B41FA5}">
                      <a16:colId xmlns:a16="http://schemas.microsoft.com/office/drawing/2014/main" xmlns="" val="549703612"/>
                    </a:ext>
                  </a:extLst>
                </a:gridCol>
                <a:gridCol w="1188000">
                  <a:extLst>
                    <a:ext uri="{9D8B030D-6E8A-4147-A177-3AD203B41FA5}">
                      <a16:colId xmlns:a16="http://schemas.microsoft.com/office/drawing/2014/main" xmlns="" val="1264811757"/>
                    </a:ext>
                  </a:extLst>
                </a:gridCol>
                <a:gridCol w="1188000">
                  <a:extLst>
                    <a:ext uri="{9D8B030D-6E8A-4147-A177-3AD203B41FA5}">
                      <a16:colId xmlns:a16="http://schemas.microsoft.com/office/drawing/2014/main" xmlns="" val="3266192780"/>
                    </a:ext>
                  </a:extLst>
                </a:gridCol>
                <a:gridCol w="1188000">
                  <a:extLst>
                    <a:ext uri="{9D8B030D-6E8A-4147-A177-3AD203B41FA5}">
                      <a16:colId xmlns:a16="http://schemas.microsoft.com/office/drawing/2014/main" xmlns="" val="338003165"/>
                    </a:ext>
                  </a:extLst>
                </a:gridCol>
              </a:tblGrid>
              <a:tr h="370840">
                <a:tc>
                  <a:txBody>
                    <a:bodyPr/>
                    <a:lstStyle/>
                    <a:p>
                      <a:endParaRPr lang="hu-HU" sz="1400" dirty="0"/>
                    </a:p>
                  </a:txBody>
                  <a:tcPr>
                    <a:solidFill>
                      <a:srgbClr val="7030A0"/>
                    </a:solidFill>
                  </a:tcPr>
                </a:tc>
                <a:tc gridSpan="3">
                  <a:txBody>
                    <a:bodyPr/>
                    <a:lstStyle/>
                    <a:p>
                      <a:pPr algn="ctr"/>
                      <a:r>
                        <a:rPr lang="hu-HU" sz="1400" dirty="0" smtClean="0"/>
                        <a:t>Forgalomképes</a:t>
                      </a:r>
                      <a:endParaRPr lang="hu-HU" sz="1400" dirty="0"/>
                    </a:p>
                  </a:txBody>
                  <a:tcPr>
                    <a:solidFill>
                      <a:srgbClr val="7030A0"/>
                    </a:solidFill>
                  </a:tcPr>
                </a:tc>
                <a:tc hMerge="1">
                  <a:txBody>
                    <a:bodyPr/>
                    <a:lstStyle/>
                    <a:p>
                      <a:endParaRPr lang="hu-HU" dirty="0"/>
                    </a:p>
                  </a:txBody>
                  <a:tcPr/>
                </a:tc>
                <a:tc hMerge="1">
                  <a:txBody>
                    <a:bodyPr/>
                    <a:lstStyle/>
                    <a:p>
                      <a:endParaRPr lang="hu-HU" dirty="0"/>
                    </a:p>
                  </a:txBody>
                  <a:tcPr/>
                </a:tc>
                <a:tc>
                  <a:txBody>
                    <a:bodyPr/>
                    <a:lstStyle/>
                    <a:p>
                      <a:pPr algn="ctr"/>
                      <a:r>
                        <a:rPr lang="hu-HU" sz="1400" dirty="0" smtClean="0"/>
                        <a:t>Korlátozottan</a:t>
                      </a:r>
                      <a:r>
                        <a:rPr lang="hu-HU" sz="1400" baseline="0" dirty="0" smtClean="0"/>
                        <a:t> </a:t>
                      </a:r>
                      <a:r>
                        <a:rPr lang="hu-HU" sz="1400" dirty="0" smtClean="0"/>
                        <a:t>forgalomképes</a:t>
                      </a:r>
                      <a:endParaRPr lang="hu-HU" sz="1400" dirty="0"/>
                    </a:p>
                  </a:txBody>
                  <a:tcPr>
                    <a:solidFill>
                      <a:srgbClr val="7030A0"/>
                    </a:solidFill>
                  </a:tcPr>
                </a:tc>
                <a:tc gridSpan="3">
                  <a:txBody>
                    <a:bodyPr/>
                    <a:lstStyle/>
                    <a:p>
                      <a:pPr algn="ctr"/>
                      <a:r>
                        <a:rPr lang="hu-HU" sz="1400" dirty="0" smtClean="0"/>
                        <a:t>Forgalomképtelen</a:t>
                      </a:r>
                      <a:endParaRPr lang="hu-HU" sz="1400" dirty="0"/>
                    </a:p>
                  </a:txBody>
                  <a:tcPr>
                    <a:solidFill>
                      <a:srgbClr val="7030A0"/>
                    </a:solidFill>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xmlns="" val="1657088768"/>
                  </a:ext>
                </a:extLst>
              </a:tr>
              <a:tr h="500743">
                <a:tc>
                  <a:txBody>
                    <a:bodyPr/>
                    <a:lstStyle/>
                    <a:p>
                      <a:r>
                        <a:rPr lang="hu-HU" sz="1400" dirty="0" smtClean="0">
                          <a:solidFill>
                            <a:schemeClr val="bg1"/>
                          </a:solidFill>
                        </a:rPr>
                        <a:t>Értékelés célja</a:t>
                      </a:r>
                      <a:endParaRPr lang="hu-HU" sz="1400" dirty="0">
                        <a:solidFill>
                          <a:schemeClr val="bg1"/>
                        </a:solidFill>
                      </a:endParaRPr>
                    </a:p>
                  </a:txBody>
                  <a:tcPr>
                    <a:solidFill>
                      <a:srgbClr val="7030A0"/>
                    </a:solidFill>
                  </a:tcPr>
                </a:tc>
                <a:tc>
                  <a:txBody>
                    <a:bodyPr/>
                    <a:lstStyle/>
                    <a:p>
                      <a:pPr algn="ctr"/>
                      <a:r>
                        <a:rPr lang="hu-HU" sz="1400" dirty="0" err="1" smtClean="0">
                          <a:solidFill>
                            <a:schemeClr val="bg1"/>
                          </a:solidFill>
                        </a:rPr>
                        <a:t>Piackonform</a:t>
                      </a:r>
                      <a:endParaRPr lang="hu-HU" sz="1400" dirty="0">
                        <a:solidFill>
                          <a:schemeClr val="bg1"/>
                        </a:solidFill>
                      </a:endParaRPr>
                    </a:p>
                  </a:txBody>
                  <a:tcPr>
                    <a:solidFill>
                      <a:srgbClr val="7030A0"/>
                    </a:solidFill>
                  </a:tcPr>
                </a:tc>
                <a:tc>
                  <a:txBody>
                    <a:bodyPr/>
                    <a:lstStyle/>
                    <a:p>
                      <a:pPr algn="ctr"/>
                      <a:r>
                        <a:rPr lang="hu-HU" sz="1400" dirty="0" smtClean="0">
                          <a:solidFill>
                            <a:schemeClr val="bg1"/>
                          </a:solidFill>
                        </a:rPr>
                        <a:t>Nem-piackonform</a:t>
                      </a:r>
                      <a:endParaRPr lang="hu-HU" sz="1400" dirty="0">
                        <a:solidFill>
                          <a:schemeClr val="bg1"/>
                        </a:solidFill>
                      </a:endParaRPr>
                    </a:p>
                  </a:txBody>
                  <a:tcPr>
                    <a:solidFill>
                      <a:srgbClr val="7030A0"/>
                    </a:solidFill>
                  </a:tcPr>
                </a:tc>
                <a:tc>
                  <a:txBody>
                    <a:bodyPr/>
                    <a:lstStyle/>
                    <a:p>
                      <a:pPr algn="ctr"/>
                      <a:r>
                        <a:rPr lang="hu-HU" sz="1400" dirty="0" smtClean="0">
                          <a:solidFill>
                            <a:schemeClr val="bg1"/>
                          </a:solidFill>
                        </a:rPr>
                        <a:t>Kvázi</a:t>
                      </a:r>
                      <a:r>
                        <a:rPr lang="hu-HU" sz="1400" baseline="0" dirty="0" smtClean="0">
                          <a:solidFill>
                            <a:schemeClr val="bg1"/>
                          </a:solidFill>
                        </a:rPr>
                        <a:t> </a:t>
                      </a:r>
                      <a:r>
                        <a:rPr lang="hu-HU" sz="1400" baseline="0" dirty="0" err="1" smtClean="0">
                          <a:solidFill>
                            <a:schemeClr val="bg1"/>
                          </a:solidFill>
                        </a:rPr>
                        <a:t>piackonform</a:t>
                      </a:r>
                      <a:endParaRPr lang="hu-HU" sz="1400" dirty="0">
                        <a:solidFill>
                          <a:schemeClr val="bg1"/>
                        </a:solidFill>
                      </a:endParaRPr>
                    </a:p>
                  </a:txBody>
                  <a:tcPr>
                    <a:solidFill>
                      <a:srgbClr val="7030A0"/>
                    </a:solidFill>
                  </a:tcPr>
                </a:tc>
                <a:tc>
                  <a:txBody>
                    <a:bodyPr/>
                    <a:lstStyle/>
                    <a:p>
                      <a:pPr algn="ctr"/>
                      <a:endParaRPr lang="hu-HU" sz="1400" dirty="0">
                        <a:solidFill>
                          <a:schemeClr val="bg1"/>
                        </a:solidFill>
                      </a:endParaRPr>
                    </a:p>
                  </a:txBody>
                  <a:tcPr>
                    <a:solidFill>
                      <a:srgbClr val="7030A0"/>
                    </a:solidFill>
                  </a:tcPr>
                </a:tc>
                <a:tc>
                  <a:txBody>
                    <a:bodyPr/>
                    <a:lstStyle/>
                    <a:p>
                      <a:pPr algn="ctr"/>
                      <a:r>
                        <a:rPr lang="hu-HU" sz="1400" dirty="0" err="1" smtClean="0">
                          <a:solidFill>
                            <a:schemeClr val="bg1"/>
                          </a:solidFill>
                        </a:rPr>
                        <a:t>Piackonform</a:t>
                      </a:r>
                      <a:endParaRPr lang="hu-HU" sz="1400" dirty="0">
                        <a:solidFill>
                          <a:schemeClr val="bg1"/>
                        </a:solidFill>
                      </a:endParaRPr>
                    </a:p>
                  </a:txBody>
                  <a:tcPr>
                    <a:solidFill>
                      <a:srgbClr val="7030A0"/>
                    </a:solidFill>
                  </a:tcPr>
                </a:tc>
                <a:tc>
                  <a:txBody>
                    <a:bodyPr/>
                    <a:lstStyle/>
                    <a:p>
                      <a:pPr algn="ctr"/>
                      <a:r>
                        <a:rPr lang="hu-HU" sz="1400" dirty="0" err="1" smtClean="0">
                          <a:solidFill>
                            <a:schemeClr val="bg1"/>
                          </a:solidFill>
                        </a:rPr>
                        <a:t>Nem-piackonform</a:t>
                      </a:r>
                      <a:endParaRPr lang="hu-HU" sz="1400" dirty="0">
                        <a:solidFill>
                          <a:schemeClr val="bg1"/>
                        </a:solidFill>
                      </a:endParaRPr>
                    </a:p>
                  </a:txBody>
                  <a:tcPr>
                    <a:solidFill>
                      <a:srgbClr val="7030A0"/>
                    </a:solidFill>
                  </a:tcPr>
                </a:tc>
                <a:tc>
                  <a:txBody>
                    <a:bodyPr/>
                    <a:lstStyle/>
                    <a:p>
                      <a:pPr algn="ctr"/>
                      <a:r>
                        <a:rPr lang="hu-HU" sz="1400" dirty="0" smtClean="0">
                          <a:solidFill>
                            <a:schemeClr val="bg1"/>
                          </a:solidFill>
                        </a:rPr>
                        <a:t>Kvázi</a:t>
                      </a:r>
                      <a:r>
                        <a:rPr lang="hu-HU" sz="1400" baseline="0" dirty="0" smtClean="0">
                          <a:solidFill>
                            <a:schemeClr val="bg1"/>
                          </a:solidFill>
                        </a:rPr>
                        <a:t> </a:t>
                      </a:r>
                      <a:r>
                        <a:rPr lang="hu-HU" sz="1400" baseline="0" dirty="0" err="1" smtClean="0">
                          <a:solidFill>
                            <a:schemeClr val="bg1"/>
                          </a:solidFill>
                        </a:rPr>
                        <a:t>piackonform</a:t>
                      </a:r>
                      <a:endParaRPr lang="hu-HU" sz="1400" dirty="0">
                        <a:solidFill>
                          <a:schemeClr val="bg1"/>
                        </a:solidFill>
                      </a:endParaRPr>
                    </a:p>
                  </a:txBody>
                  <a:tcPr>
                    <a:solidFill>
                      <a:srgbClr val="7030A0"/>
                    </a:solidFill>
                  </a:tcPr>
                </a:tc>
                <a:extLst>
                  <a:ext uri="{0D108BD9-81ED-4DB2-BD59-A6C34878D82A}">
                    <a16:rowId xmlns:a16="http://schemas.microsoft.com/office/drawing/2014/main" xmlns="" val="2554462398"/>
                  </a:ext>
                </a:extLst>
              </a:tr>
              <a:tr h="432000">
                <a:tc>
                  <a:txBody>
                    <a:bodyPr/>
                    <a:lstStyle/>
                    <a:p>
                      <a:r>
                        <a:rPr lang="hu-HU" sz="1200" dirty="0" smtClean="0"/>
                        <a:t>Pénzügyi tárgyalásokhoz, gazdasági döntéshozatalhoz</a:t>
                      </a:r>
                      <a:endParaRPr lang="hu-HU" sz="1200" dirty="0"/>
                    </a:p>
                  </a:txBody>
                  <a:tcPr>
                    <a:solidFill>
                      <a:srgbClr val="CC99FF"/>
                    </a:solidFill>
                  </a:tcPr>
                </a:tc>
                <a:tc>
                  <a:txBody>
                    <a:bodyPr/>
                    <a:lstStyle/>
                    <a:p>
                      <a:r>
                        <a:rPr lang="hu-HU" sz="1200" dirty="0" smtClean="0"/>
                        <a:t>1) – 12)</a:t>
                      </a:r>
                      <a:endParaRPr lang="hu-HU" sz="1200" dirty="0"/>
                    </a:p>
                  </a:txBody>
                  <a:tcPr>
                    <a:solidFill>
                      <a:srgbClr val="CC99FF"/>
                    </a:solidFill>
                  </a:tcPr>
                </a:tc>
                <a:tc>
                  <a:txBody>
                    <a:bodyPr/>
                    <a:lstStyle/>
                    <a:p>
                      <a:r>
                        <a:rPr lang="hu-HU" sz="1200" dirty="0" smtClean="0">
                          <a:solidFill>
                            <a:schemeClr val="tx1"/>
                          </a:solidFill>
                        </a:rPr>
                        <a:t>5)</a:t>
                      </a:r>
                      <a:r>
                        <a:rPr lang="hu-HU" sz="1200" baseline="0" dirty="0" smtClean="0">
                          <a:solidFill>
                            <a:schemeClr val="tx1"/>
                          </a:solidFill>
                        </a:rPr>
                        <a:t> </a:t>
                      </a:r>
                      <a:r>
                        <a:rPr lang="hu-HU" sz="1200" dirty="0" smtClean="0">
                          <a:solidFill>
                            <a:schemeClr val="tx1"/>
                          </a:solidFill>
                        </a:rPr>
                        <a:t>–</a:t>
                      </a:r>
                      <a:r>
                        <a:rPr lang="hu-HU" sz="1200" baseline="0" dirty="0" smtClean="0">
                          <a:solidFill>
                            <a:schemeClr val="tx1"/>
                          </a:solidFill>
                        </a:rPr>
                        <a:t> </a:t>
                      </a:r>
                      <a:r>
                        <a:rPr lang="hu-HU" sz="1200" dirty="0" smtClean="0">
                          <a:solidFill>
                            <a:schemeClr val="tx1"/>
                          </a:solidFill>
                        </a:rPr>
                        <a:t>12)</a:t>
                      </a:r>
                      <a:endParaRPr lang="hu-HU" sz="1200" dirty="0">
                        <a:solidFill>
                          <a:schemeClr val="tx1"/>
                        </a:solidFill>
                      </a:endParaRPr>
                    </a:p>
                  </a:txBody>
                  <a:tcPr>
                    <a:solidFill>
                      <a:srgbClr val="CC99FF"/>
                    </a:solidFill>
                  </a:tcPr>
                </a:tc>
                <a:tc>
                  <a:txBody>
                    <a:bodyPr/>
                    <a:lstStyle/>
                    <a:p>
                      <a:r>
                        <a:rPr lang="hu-HU" sz="1200" dirty="0" smtClean="0"/>
                        <a:t>1) – 12)</a:t>
                      </a:r>
                      <a:endParaRPr lang="hu-HU" sz="1200" dirty="0"/>
                    </a:p>
                  </a:txBody>
                  <a:tcPr>
                    <a:solidFill>
                      <a:srgbClr val="CC99FF"/>
                    </a:solidFill>
                  </a:tcPr>
                </a:tc>
                <a:tc rowSpan="9">
                  <a:txBody>
                    <a:bodyPr/>
                    <a:lstStyle/>
                    <a:p>
                      <a:pPr algn="ctr"/>
                      <a:r>
                        <a:rPr lang="hu-HU" sz="1200" dirty="0" smtClean="0"/>
                        <a:t>A jogszabályi kereteket vizsgálva</a:t>
                      </a:r>
                      <a:r>
                        <a:rPr lang="hu-HU" sz="1200" baseline="0" dirty="0" smtClean="0"/>
                        <a:t> a forgalomképesség megállapítása után a forgalomképes vagy forgalomképteleningatlanok csoportjában megállapítható értékformák alkalmazandók.</a:t>
                      </a:r>
                      <a:endParaRPr lang="hu-HU" sz="1200" dirty="0"/>
                    </a:p>
                  </a:txBody>
                  <a:tcPr vert="vert270" anchor="ctr">
                    <a:solidFill>
                      <a:srgbClr val="CC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1) – 12)</a:t>
                      </a:r>
                    </a:p>
                  </a:txBody>
                  <a:tcPr>
                    <a:solidFill>
                      <a:srgbClr val="CC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5) – 12)</a:t>
                      </a:r>
                    </a:p>
                  </a:txBody>
                  <a:tcPr>
                    <a:solidFill>
                      <a:srgbClr val="CC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1) – 12)</a:t>
                      </a:r>
                    </a:p>
                  </a:txBody>
                  <a:tcPr>
                    <a:solidFill>
                      <a:srgbClr val="CC99FF"/>
                    </a:solidFill>
                  </a:tcPr>
                </a:tc>
                <a:extLst>
                  <a:ext uri="{0D108BD9-81ED-4DB2-BD59-A6C34878D82A}">
                    <a16:rowId xmlns:a16="http://schemas.microsoft.com/office/drawing/2014/main" xmlns="" val="3995271946"/>
                  </a:ext>
                </a:extLst>
              </a:tr>
              <a:tr h="432000">
                <a:tc>
                  <a:txBody>
                    <a:bodyPr/>
                    <a:lstStyle/>
                    <a:p>
                      <a:r>
                        <a:rPr lang="hu-HU" sz="1200" dirty="0" smtClean="0"/>
                        <a:t>Adásvételi tárgyalásokhoz</a:t>
                      </a:r>
                      <a:endParaRPr lang="hu-HU" sz="1200" dirty="0"/>
                    </a:p>
                  </a:txBody>
                  <a:tcPr>
                    <a:solidFill>
                      <a:srgbClr val="F8F8F8"/>
                    </a:solidFill>
                  </a:tcPr>
                </a:tc>
                <a:tc>
                  <a:txBody>
                    <a:bodyPr/>
                    <a:lstStyle/>
                    <a:p>
                      <a:r>
                        <a:rPr lang="hu-HU" sz="1200" dirty="0" smtClean="0"/>
                        <a:t>1), 2), 3), 5), 6),</a:t>
                      </a:r>
                      <a:r>
                        <a:rPr lang="hu-HU" sz="1200" baseline="0" dirty="0" smtClean="0"/>
                        <a:t> 7), 8), 11), 12)</a:t>
                      </a:r>
                      <a:endParaRPr lang="hu-HU" sz="1200" dirty="0"/>
                    </a:p>
                  </a:txBody>
                  <a:tcPr>
                    <a:solidFill>
                      <a:srgbClr val="F8F8F8"/>
                    </a:solidFill>
                  </a:tcPr>
                </a:tc>
                <a:tc>
                  <a:txBody>
                    <a:bodyPr/>
                    <a:lstStyle/>
                    <a:p>
                      <a:r>
                        <a:rPr lang="hu-HU" sz="1200" dirty="0" smtClean="0"/>
                        <a:t>-</a:t>
                      </a:r>
                      <a:endParaRPr lang="hu-HU" sz="1200" dirty="0"/>
                    </a:p>
                  </a:txBody>
                  <a:tcPr>
                    <a:solidFill>
                      <a:srgbClr val="F8F8F8"/>
                    </a:solidFill>
                  </a:tcPr>
                </a:tc>
                <a:tc>
                  <a:txBody>
                    <a:bodyPr/>
                    <a:lstStyle/>
                    <a:p>
                      <a:r>
                        <a:rPr lang="hu-HU" sz="1200" dirty="0" smtClean="0"/>
                        <a:t>1), 2), 3), 5), 6),</a:t>
                      </a:r>
                      <a:r>
                        <a:rPr lang="hu-HU" sz="1200" baseline="0" dirty="0" smtClean="0"/>
                        <a:t> 7), 8), 11), 12)</a:t>
                      </a:r>
                      <a:endParaRPr lang="hu-HU" sz="1200" dirty="0"/>
                    </a:p>
                  </a:txBody>
                  <a:tcPr>
                    <a:solidFill>
                      <a:srgbClr val="F8F8F8"/>
                    </a:solidFill>
                  </a:tcPr>
                </a:tc>
                <a:tc vMerge="1">
                  <a:txBody>
                    <a:bodyPr/>
                    <a:lstStyle/>
                    <a:p>
                      <a:endParaRPr lang="hu-HU" sz="1200" dirty="0"/>
                    </a:p>
                  </a:txBody>
                  <a:tcPr/>
                </a:tc>
                <a:tc>
                  <a:txBody>
                    <a:bodyPr/>
                    <a:lstStyle/>
                    <a:p>
                      <a:r>
                        <a:rPr lang="hu-HU" sz="1200" dirty="0" smtClean="0"/>
                        <a:t>-</a:t>
                      </a:r>
                      <a:endParaRPr lang="hu-HU" sz="1200" dirty="0"/>
                    </a:p>
                  </a:txBody>
                  <a:tcPr>
                    <a:solidFill>
                      <a:srgbClr val="F8F8F8"/>
                    </a:solidFill>
                  </a:tcPr>
                </a:tc>
                <a:tc>
                  <a:txBody>
                    <a:bodyPr/>
                    <a:lstStyle/>
                    <a:p>
                      <a:r>
                        <a:rPr lang="hu-HU" sz="1200" dirty="0" smtClean="0"/>
                        <a:t>-</a:t>
                      </a:r>
                      <a:endParaRPr lang="hu-HU" sz="1200" dirty="0"/>
                    </a:p>
                  </a:txBody>
                  <a:tcPr>
                    <a:solidFill>
                      <a:srgbClr val="F8F8F8"/>
                    </a:solidFill>
                  </a:tcPr>
                </a:tc>
                <a:tc>
                  <a:txBody>
                    <a:bodyPr/>
                    <a:lstStyle/>
                    <a:p>
                      <a:r>
                        <a:rPr lang="hu-HU" sz="1200" dirty="0" smtClean="0"/>
                        <a:t>-</a:t>
                      </a:r>
                      <a:endParaRPr lang="hu-HU" sz="1200" dirty="0"/>
                    </a:p>
                  </a:txBody>
                  <a:tcPr>
                    <a:solidFill>
                      <a:srgbClr val="F8F8F8"/>
                    </a:solidFill>
                  </a:tcPr>
                </a:tc>
                <a:extLst>
                  <a:ext uri="{0D108BD9-81ED-4DB2-BD59-A6C34878D82A}">
                    <a16:rowId xmlns:a16="http://schemas.microsoft.com/office/drawing/2014/main" xmlns="" val="1830615117"/>
                  </a:ext>
                </a:extLst>
              </a:tr>
              <a:tr h="432000">
                <a:tc>
                  <a:txBody>
                    <a:bodyPr/>
                    <a:lstStyle/>
                    <a:p>
                      <a:r>
                        <a:rPr lang="hu-HU" sz="1200" dirty="0" smtClean="0"/>
                        <a:t>Számviteli célra</a:t>
                      </a:r>
                      <a:endParaRPr lang="hu-HU" sz="1200" dirty="0"/>
                    </a:p>
                  </a:txBody>
                  <a:tcPr>
                    <a:solidFill>
                      <a:srgbClr val="CC99FF"/>
                    </a:solidFill>
                  </a:tcPr>
                </a:tc>
                <a:tc>
                  <a:txBody>
                    <a:bodyPr/>
                    <a:lstStyle/>
                    <a:p>
                      <a:r>
                        <a:rPr lang="hu-HU" sz="1200" dirty="0" smtClean="0"/>
                        <a:t>1), 5), 10)</a:t>
                      </a:r>
                      <a:endParaRPr lang="hu-HU" sz="1200" dirty="0"/>
                    </a:p>
                  </a:txBody>
                  <a:tcPr>
                    <a:solidFill>
                      <a:srgbClr val="CC99FF"/>
                    </a:solidFill>
                  </a:tcPr>
                </a:tc>
                <a:tc>
                  <a:txBody>
                    <a:bodyPr/>
                    <a:lstStyle/>
                    <a:p>
                      <a:pPr marL="0" algn="l" defTabSz="914400" rtl="0" eaLnBrk="1" latinLnBrk="0" hangingPunct="1"/>
                      <a:r>
                        <a:rPr lang="hu-HU" sz="1200" kern="1200" dirty="0" smtClean="0">
                          <a:solidFill>
                            <a:schemeClr val="tx1"/>
                          </a:solidFill>
                          <a:latin typeface="+mn-lt"/>
                          <a:ea typeface="+mn-ea"/>
                          <a:cs typeface="+mn-cs"/>
                        </a:rPr>
                        <a:t>5), 10)</a:t>
                      </a:r>
                      <a:endParaRPr lang="hu-HU" sz="1200" kern="1200" dirty="0">
                        <a:solidFill>
                          <a:schemeClr val="tx1"/>
                        </a:solidFill>
                        <a:latin typeface="+mn-lt"/>
                        <a:ea typeface="+mn-ea"/>
                        <a:cs typeface="+mn-cs"/>
                      </a:endParaRPr>
                    </a:p>
                  </a:txBody>
                  <a:tcPr>
                    <a:solidFill>
                      <a:srgbClr val="CC99FF"/>
                    </a:solidFill>
                  </a:tcPr>
                </a:tc>
                <a:tc>
                  <a:txBody>
                    <a:bodyPr/>
                    <a:lstStyle/>
                    <a:p>
                      <a:r>
                        <a:rPr lang="hu-HU" sz="1200" dirty="0" smtClean="0"/>
                        <a:t>1), 5), 10)</a:t>
                      </a:r>
                      <a:endParaRPr lang="hu-HU" sz="1200" dirty="0"/>
                    </a:p>
                  </a:txBody>
                  <a:tcPr>
                    <a:solidFill>
                      <a:srgbClr val="CC99FF"/>
                    </a:solidFill>
                  </a:tcPr>
                </a:tc>
                <a:tc vMerge="1">
                  <a:txBody>
                    <a:bodyPr/>
                    <a:lstStyle/>
                    <a:p>
                      <a:endParaRPr lang="hu-HU" sz="1200" dirty="0"/>
                    </a:p>
                  </a:txBody>
                  <a:tcPr/>
                </a:tc>
                <a:tc>
                  <a:txBody>
                    <a:bodyPr/>
                    <a:lstStyle/>
                    <a:p>
                      <a:pPr marL="0" algn="l" defTabSz="914400" rtl="0" eaLnBrk="1" latinLnBrk="0" hangingPunct="1"/>
                      <a:r>
                        <a:rPr lang="hu-HU" sz="1200" dirty="0" smtClean="0">
                          <a:solidFill>
                            <a:schemeClr val="tx1"/>
                          </a:solidFill>
                        </a:rPr>
                        <a:t>1</a:t>
                      </a:r>
                      <a:r>
                        <a:rPr lang="hu-HU" sz="1200" kern="1200" dirty="0" smtClean="0">
                          <a:solidFill>
                            <a:schemeClr val="tx1"/>
                          </a:solidFill>
                          <a:latin typeface="+mn-lt"/>
                          <a:ea typeface="+mn-ea"/>
                          <a:cs typeface="+mn-cs"/>
                        </a:rPr>
                        <a:t>), 5), 10)</a:t>
                      </a:r>
                      <a:endParaRPr lang="hu-HU" sz="1200" kern="1200" dirty="0">
                        <a:solidFill>
                          <a:schemeClr val="tx1"/>
                        </a:solidFill>
                        <a:latin typeface="+mn-lt"/>
                        <a:ea typeface="+mn-ea"/>
                        <a:cs typeface="+mn-cs"/>
                      </a:endParaRPr>
                    </a:p>
                  </a:txBody>
                  <a:tcPr>
                    <a:solidFill>
                      <a:srgbClr val="CC99FF"/>
                    </a:solidFill>
                  </a:tcPr>
                </a:tc>
                <a:tc>
                  <a:txBody>
                    <a:bodyPr/>
                    <a:lstStyle/>
                    <a:p>
                      <a:r>
                        <a:rPr lang="hu-HU" sz="1200" dirty="0" smtClean="0"/>
                        <a:t>5), 10)</a:t>
                      </a:r>
                      <a:endParaRPr lang="hu-HU" sz="1200" dirty="0"/>
                    </a:p>
                  </a:txBody>
                  <a:tcPr>
                    <a:solidFill>
                      <a:srgbClr val="CC99FF"/>
                    </a:solidFill>
                  </a:tcPr>
                </a:tc>
                <a:tc>
                  <a:txBody>
                    <a:bodyPr/>
                    <a:lstStyle/>
                    <a:p>
                      <a:r>
                        <a:rPr lang="hu-HU" sz="1200" dirty="0" smtClean="0">
                          <a:solidFill>
                            <a:schemeClr val="tx1"/>
                          </a:solidFill>
                        </a:rPr>
                        <a:t>1), 5), 10)</a:t>
                      </a:r>
                      <a:endParaRPr lang="hu-HU" sz="1200" dirty="0">
                        <a:solidFill>
                          <a:schemeClr val="tx1"/>
                        </a:solidFill>
                      </a:endParaRPr>
                    </a:p>
                  </a:txBody>
                  <a:tcPr>
                    <a:solidFill>
                      <a:srgbClr val="CC99FF"/>
                    </a:solidFill>
                  </a:tcPr>
                </a:tc>
                <a:extLst>
                  <a:ext uri="{0D108BD9-81ED-4DB2-BD59-A6C34878D82A}">
                    <a16:rowId xmlns:a16="http://schemas.microsoft.com/office/drawing/2014/main" xmlns="" val="3992619593"/>
                  </a:ext>
                </a:extLst>
              </a:tr>
              <a:tr h="432000">
                <a:tc>
                  <a:txBody>
                    <a:bodyPr/>
                    <a:lstStyle/>
                    <a:p>
                      <a:r>
                        <a:rPr lang="hu-HU" sz="1200" dirty="0" smtClean="0"/>
                        <a:t>Biztosítási célra</a:t>
                      </a:r>
                      <a:endParaRPr lang="hu-HU" sz="1200" dirty="0"/>
                    </a:p>
                  </a:txBody>
                  <a:tcPr>
                    <a:solidFill>
                      <a:srgbClr val="F8F8F8"/>
                    </a:solidFill>
                  </a:tcPr>
                </a:tc>
                <a:tc>
                  <a:txBody>
                    <a:bodyPr/>
                    <a:lstStyle/>
                    <a:p>
                      <a:r>
                        <a:rPr lang="hu-HU" sz="1200" dirty="0" smtClean="0"/>
                        <a:t>9), 10)</a:t>
                      </a:r>
                      <a:endParaRPr lang="hu-HU" sz="1200" dirty="0"/>
                    </a:p>
                  </a:txBody>
                  <a:tcPr>
                    <a:solidFill>
                      <a:srgbClr val="F8F8F8"/>
                    </a:solidFill>
                  </a:tcPr>
                </a:tc>
                <a:tc>
                  <a:txBody>
                    <a:bodyPr/>
                    <a:lstStyle/>
                    <a:p>
                      <a:r>
                        <a:rPr lang="hu-HU" sz="1200" dirty="0" smtClean="0"/>
                        <a:t>9), 10)</a:t>
                      </a:r>
                      <a:endParaRPr lang="hu-HU" sz="1200" dirty="0"/>
                    </a:p>
                  </a:txBody>
                  <a:tcPr>
                    <a:solidFill>
                      <a:srgbClr val="F8F8F8"/>
                    </a:solidFill>
                  </a:tcPr>
                </a:tc>
                <a:tc>
                  <a:txBody>
                    <a:bodyPr/>
                    <a:lstStyle/>
                    <a:p>
                      <a:r>
                        <a:rPr lang="hu-HU" sz="1200" dirty="0" smtClean="0"/>
                        <a:t>9), 10)</a:t>
                      </a:r>
                      <a:endParaRPr lang="hu-HU" sz="1200" dirty="0"/>
                    </a:p>
                  </a:txBody>
                  <a:tcPr>
                    <a:solidFill>
                      <a:srgbClr val="F8F8F8"/>
                    </a:solidFill>
                  </a:tcPr>
                </a:tc>
                <a:tc vMerge="1">
                  <a:txBody>
                    <a:bodyPr/>
                    <a:lstStyle/>
                    <a:p>
                      <a:endParaRPr lang="hu-HU" sz="1200" dirty="0"/>
                    </a:p>
                  </a:txBody>
                  <a:tcPr/>
                </a:tc>
                <a:tc>
                  <a:txBody>
                    <a:bodyPr/>
                    <a:lstStyle/>
                    <a:p>
                      <a:r>
                        <a:rPr lang="hu-HU" sz="1200" dirty="0" smtClean="0"/>
                        <a:t>9), 10)</a:t>
                      </a:r>
                      <a:endParaRPr lang="hu-HU" sz="1200" dirty="0"/>
                    </a:p>
                  </a:txBody>
                  <a:tcPr>
                    <a:solidFill>
                      <a:srgbClr val="F8F8F8"/>
                    </a:solidFill>
                  </a:tcPr>
                </a:tc>
                <a:tc>
                  <a:txBody>
                    <a:bodyPr/>
                    <a:lstStyle/>
                    <a:p>
                      <a:r>
                        <a:rPr lang="hu-HU" sz="1200" dirty="0" smtClean="0"/>
                        <a:t>9), 10)</a:t>
                      </a:r>
                      <a:endParaRPr lang="hu-HU" sz="1200" dirty="0"/>
                    </a:p>
                  </a:txBody>
                  <a:tcPr>
                    <a:solidFill>
                      <a:srgbClr val="F8F8F8"/>
                    </a:solidFill>
                  </a:tcPr>
                </a:tc>
                <a:tc>
                  <a:txBody>
                    <a:bodyPr/>
                    <a:lstStyle/>
                    <a:p>
                      <a:r>
                        <a:rPr lang="hu-HU" sz="1200" dirty="0" smtClean="0"/>
                        <a:t>9), 10)</a:t>
                      </a:r>
                      <a:endParaRPr lang="hu-HU" sz="1200" dirty="0"/>
                    </a:p>
                  </a:txBody>
                  <a:tcPr>
                    <a:solidFill>
                      <a:srgbClr val="F8F8F8"/>
                    </a:solidFill>
                  </a:tcPr>
                </a:tc>
                <a:extLst>
                  <a:ext uri="{0D108BD9-81ED-4DB2-BD59-A6C34878D82A}">
                    <a16:rowId xmlns:a16="http://schemas.microsoft.com/office/drawing/2014/main" xmlns="" val="536263409"/>
                  </a:ext>
                </a:extLst>
              </a:tr>
              <a:tr h="432000">
                <a:tc>
                  <a:txBody>
                    <a:bodyPr/>
                    <a:lstStyle/>
                    <a:p>
                      <a:r>
                        <a:rPr lang="hu-HU" sz="1200" dirty="0" smtClean="0"/>
                        <a:t>Kisajátítási célra</a:t>
                      </a:r>
                      <a:endParaRPr lang="hu-HU" sz="1200" dirty="0"/>
                    </a:p>
                  </a:txBody>
                  <a:tcPr>
                    <a:solidFill>
                      <a:srgbClr val="CC99FF"/>
                    </a:solidFill>
                  </a:tcPr>
                </a:tc>
                <a:tc>
                  <a:txBody>
                    <a:bodyPr/>
                    <a:lstStyle/>
                    <a:p>
                      <a:pPr marL="0" algn="l" defTabSz="914400" rtl="0" eaLnBrk="1" latinLnBrk="0" hangingPunct="1"/>
                      <a:r>
                        <a:rPr lang="hu-HU" sz="1200" kern="1200" dirty="0" smtClean="0">
                          <a:solidFill>
                            <a:schemeClr val="tx1"/>
                          </a:solidFill>
                          <a:latin typeface="+mn-lt"/>
                          <a:ea typeface="+mn-ea"/>
                          <a:cs typeface="+mn-cs"/>
                        </a:rPr>
                        <a:t>1), 10)</a:t>
                      </a:r>
                      <a:endParaRPr lang="hu-HU" sz="1200" kern="1200" dirty="0">
                        <a:solidFill>
                          <a:schemeClr val="tx1"/>
                        </a:solidFill>
                        <a:latin typeface="+mn-lt"/>
                        <a:ea typeface="+mn-ea"/>
                        <a:cs typeface="+mn-cs"/>
                      </a:endParaRPr>
                    </a:p>
                  </a:txBody>
                  <a:tcPr>
                    <a:solidFill>
                      <a:srgbClr val="CC99FF"/>
                    </a:solidFill>
                  </a:tcPr>
                </a:tc>
                <a:tc>
                  <a:txBody>
                    <a:bodyPr/>
                    <a:lstStyle/>
                    <a:p>
                      <a:pPr marL="0" algn="l" defTabSz="914400" rtl="0" eaLnBrk="1" latinLnBrk="0" hangingPunct="1"/>
                      <a:r>
                        <a:rPr lang="hu-HU" sz="1200" kern="1200" dirty="0" smtClean="0">
                          <a:solidFill>
                            <a:schemeClr val="tx1"/>
                          </a:solidFill>
                          <a:latin typeface="+mn-lt"/>
                          <a:ea typeface="+mn-ea"/>
                          <a:cs typeface="+mn-cs"/>
                        </a:rPr>
                        <a:t>10)</a:t>
                      </a:r>
                      <a:endParaRPr lang="hu-HU" sz="1200" kern="1200" dirty="0">
                        <a:solidFill>
                          <a:schemeClr val="tx1"/>
                        </a:solidFill>
                        <a:latin typeface="+mn-lt"/>
                        <a:ea typeface="+mn-ea"/>
                        <a:cs typeface="+mn-cs"/>
                      </a:endParaRPr>
                    </a:p>
                  </a:txBody>
                  <a:tcPr>
                    <a:solidFill>
                      <a:srgbClr val="CC99FF"/>
                    </a:solidFill>
                  </a:tcPr>
                </a:tc>
                <a:tc>
                  <a:txBody>
                    <a:bodyPr/>
                    <a:lstStyle/>
                    <a:p>
                      <a:r>
                        <a:rPr lang="hu-HU" sz="1200" dirty="0" smtClean="0"/>
                        <a:t>1), 10)</a:t>
                      </a:r>
                      <a:endParaRPr lang="hu-HU" sz="1200" dirty="0"/>
                    </a:p>
                  </a:txBody>
                  <a:tcPr>
                    <a:solidFill>
                      <a:srgbClr val="CC99FF"/>
                    </a:solidFill>
                  </a:tcPr>
                </a:tc>
                <a:tc vMerge="1">
                  <a:txBody>
                    <a:bodyPr/>
                    <a:lstStyle/>
                    <a:p>
                      <a:endParaRPr lang="hu-HU" sz="1200" dirty="0"/>
                    </a:p>
                  </a:txBody>
                  <a:tcPr/>
                </a:tc>
                <a:tc>
                  <a:txBody>
                    <a:bodyPr/>
                    <a:lstStyle/>
                    <a:p>
                      <a:r>
                        <a:rPr lang="hu-HU" sz="1200" dirty="0" smtClean="0"/>
                        <a:t>1), 10)</a:t>
                      </a:r>
                      <a:endParaRPr lang="hu-HU" sz="1200" dirty="0"/>
                    </a:p>
                  </a:txBody>
                  <a:tcPr>
                    <a:solidFill>
                      <a:srgbClr val="CC99FF"/>
                    </a:solidFill>
                  </a:tcPr>
                </a:tc>
                <a:tc>
                  <a:txBody>
                    <a:bodyPr/>
                    <a:lstStyle/>
                    <a:p>
                      <a:r>
                        <a:rPr lang="hu-HU" sz="1200" dirty="0" smtClean="0">
                          <a:solidFill>
                            <a:schemeClr val="tx1"/>
                          </a:solidFill>
                        </a:rPr>
                        <a:t>10)</a:t>
                      </a:r>
                      <a:endParaRPr lang="hu-HU" sz="1200" dirty="0">
                        <a:solidFill>
                          <a:schemeClr val="tx1"/>
                        </a:solidFill>
                      </a:endParaRPr>
                    </a:p>
                  </a:txBody>
                  <a:tcPr>
                    <a:solidFill>
                      <a:srgbClr val="CC99FF"/>
                    </a:solidFill>
                  </a:tcPr>
                </a:tc>
                <a:tc>
                  <a:txBody>
                    <a:bodyPr/>
                    <a:lstStyle/>
                    <a:p>
                      <a:r>
                        <a:rPr lang="hu-HU" sz="1200" dirty="0" smtClean="0"/>
                        <a:t>1), 10)</a:t>
                      </a:r>
                      <a:endParaRPr lang="hu-HU" sz="1200" dirty="0"/>
                    </a:p>
                  </a:txBody>
                  <a:tcPr>
                    <a:solidFill>
                      <a:srgbClr val="CC99FF"/>
                    </a:solidFill>
                  </a:tcPr>
                </a:tc>
                <a:extLst>
                  <a:ext uri="{0D108BD9-81ED-4DB2-BD59-A6C34878D82A}">
                    <a16:rowId xmlns:a16="http://schemas.microsoft.com/office/drawing/2014/main" xmlns="" val="2986553267"/>
                  </a:ext>
                </a:extLst>
              </a:tr>
              <a:tr h="432000">
                <a:tc>
                  <a:txBody>
                    <a:bodyPr/>
                    <a:lstStyle/>
                    <a:p>
                      <a:r>
                        <a:rPr lang="hu-HU" sz="1200" dirty="0" smtClean="0"/>
                        <a:t>Hitelbiztosítéki célra</a:t>
                      </a:r>
                      <a:endParaRPr lang="hu-HU" sz="1200" dirty="0"/>
                    </a:p>
                  </a:txBody>
                  <a:tcPr>
                    <a:solidFill>
                      <a:srgbClr val="F8F8F8"/>
                    </a:solidFill>
                  </a:tcPr>
                </a:tc>
                <a:tc>
                  <a:txBody>
                    <a:bodyPr/>
                    <a:lstStyle/>
                    <a:p>
                      <a:r>
                        <a:rPr lang="hu-HU" sz="1200" dirty="0" smtClean="0"/>
                        <a:t>1), 2), 3), 4)</a:t>
                      </a:r>
                      <a:endParaRPr lang="hu-HU" sz="1200" dirty="0"/>
                    </a:p>
                  </a:txBody>
                  <a:tcPr>
                    <a:solidFill>
                      <a:srgbClr val="F8F8F8"/>
                    </a:solidFill>
                  </a:tcPr>
                </a:tc>
                <a:tc>
                  <a:txBody>
                    <a:bodyPr/>
                    <a:lstStyle/>
                    <a:p>
                      <a:r>
                        <a:rPr lang="hu-HU" sz="1200" dirty="0" smtClean="0"/>
                        <a:t>1), 2), 3), 4)</a:t>
                      </a:r>
                      <a:endParaRPr lang="hu-HU" sz="1200" dirty="0"/>
                    </a:p>
                  </a:txBody>
                  <a:tcPr>
                    <a:solidFill>
                      <a:srgbClr val="F8F8F8"/>
                    </a:solidFill>
                  </a:tcPr>
                </a:tc>
                <a:tc>
                  <a:txBody>
                    <a:bodyPr/>
                    <a:lstStyle/>
                    <a:p>
                      <a:r>
                        <a:rPr lang="hu-HU" sz="1200" dirty="0" smtClean="0"/>
                        <a:t>1), 2), 3), 4)</a:t>
                      </a:r>
                      <a:endParaRPr lang="hu-HU" sz="1200" dirty="0"/>
                    </a:p>
                  </a:txBody>
                  <a:tcPr>
                    <a:solidFill>
                      <a:srgbClr val="F8F8F8"/>
                    </a:solidFill>
                  </a:tcPr>
                </a:tc>
                <a:tc vMerge="1">
                  <a:txBody>
                    <a:bodyPr/>
                    <a:lstStyle/>
                    <a:p>
                      <a:endParaRPr lang="hu-HU" sz="1200" dirty="0"/>
                    </a:p>
                  </a:txBody>
                  <a:tcPr/>
                </a:tc>
                <a:tc>
                  <a:txBody>
                    <a:bodyPr/>
                    <a:lstStyle/>
                    <a:p>
                      <a:r>
                        <a:rPr lang="hu-HU" sz="1200" dirty="0" smtClean="0"/>
                        <a:t>-</a:t>
                      </a:r>
                      <a:endParaRPr lang="hu-HU" sz="1200" dirty="0"/>
                    </a:p>
                  </a:txBody>
                  <a:tcPr>
                    <a:solidFill>
                      <a:srgbClr val="F8F8F8"/>
                    </a:solidFill>
                  </a:tcPr>
                </a:tc>
                <a:tc>
                  <a:txBody>
                    <a:bodyPr/>
                    <a:lstStyle/>
                    <a:p>
                      <a:r>
                        <a:rPr lang="hu-HU" sz="1200" dirty="0" smtClean="0"/>
                        <a:t>-</a:t>
                      </a:r>
                      <a:endParaRPr lang="hu-HU" sz="1200" dirty="0"/>
                    </a:p>
                  </a:txBody>
                  <a:tcPr>
                    <a:solidFill>
                      <a:srgbClr val="F8F8F8"/>
                    </a:solidFill>
                  </a:tcPr>
                </a:tc>
                <a:tc>
                  <a:txBody>
                    <a:bodyPr/>
                    <a:lstStyle/>
                    <a:p>
                      <a:r>
                        <a:rPr lang="hu-HU" sz="1200" dirty="0" smtClean="0"/>
                        <a:t>-</a:t>
                      </a:r>
                      <a:endParaRPr lang="hu-HU" sz="1200" dirty="0"/>
                    </a:p>
                  </a:txBody>
                  <a:tcPr>
                    <a:solidFill>
                      <a:srgbClr val="F8F8F8"/>
                    </a:solidFill>
                  </a:tcPr>
                </a:tc>
                <a:extLst>
                  <a:ext uri="{0D108BD9-81ED-4DB2-BD59-A6C34878D82A}">
                    <a16:rowId xmlns:a16="http://schemas.microsoft.com/office/drawing/2014/main" xmlns="" val="2076605465"/>
                  </a:ext>
                </a:extLst>
              </a:tr>
              <a:tr h="432000">
                <a:tc>
                  <a:txBody>
                    <a:bodyPr/>
                    <a:lstStyle/>
                    <a:p>
                      <a:r>
                        <a:rPr lang="hu-HU" sz="1200" dirty="0" smtClean="0"/>
                        <a:t>Felszámolási célra</a:t>
                      </a:r>
                      <a:endParaRPr lang="hu-HU" sz="1200" dirty="0"/>
                    </a:p>
                  </a:txBody>
                  <a:tcPr>
                    <a:solidFill>
                      <a:srgbClr val="CC99FF"/>
                    </a:solidFill>
                  </a:tcPr>
                </a:tc>
                <a:tc>
                  <a:txBody>
                    <a:bodyPr/>
                    <a:lstStyle/>
                    <a:p>
                      <a:r>
                        <a:rPr lang="hu-HU" sz="1200" dirty="0" smtClean="0"/>
                        <a:t>1), 2), 6), 7), 8)</a:t>
                      </a:r>
                      <a:endParaRPr lang="hu-HU" sz="1200" dirty="0"/>
                    </a:p>
                  </a:txBody>
                  <a:tcPr>
                    <a:solidFill>
                      <a:srgbClr val="CC99FF"/>
                    </a:solidFill>
                  </a:tcPr>
                </a:tc>
                <a:tc>
                  <a:txBody>
                    <a:bodyPr/>
                    <a:lstStyle/>
                    <a:p>
                      <a:r>
                        <a:rPr lang="hu-HU" sz="1200" dirty="0" smtClean="0"/>
                        <a:t>1), 2), 6), 7), 8)</a:t>
                      </a:r>
                      <a:endParaRPr lang="hu-HU" sz="1200" dirty="0"/>
                    </a:p>
                  </a:txBody>
                  <a:tcPr>
                    <a:solidFill>
                      <a:srgbClr val="CC99FF"/>
                    </a:solidFill>
                  </a:tcPr>
                </a:tc>
                <a:tc>
                  <a:txBody>
                    <a:bodyPr/>
                    <a:lstStyle/>
                    <a:p>
                      <a:r>
                        <a:rPr lang="hu-HU" sz="1200" dirty="0" smtClean="0"/>
                        <a:t>1), 2), 6), 7), 8)</a:t>
                      </a:r>
                      <a:endParaRPr lang="hu-HU" sz="1200" dirty="0"/>
                    </a:p>
                  </a:txBody>
                  <a:tcPr>
                    <a:solidFill>
                      <a:srgbClr val="CC99FF"/>
                    </a:solidFill>
                  </a:tcPr>
                </a:tc>
                <a:tc vMerge="1">
                  <a:txBody>
                    <a:bodyPr/>
                    <a:lstStyle/>
                    <a:p>
                      <a:endParaRPr lang="hu-HU" sz="1200" dirty="0"/>
                    </a:p>
                  </a:txBody>
                  <a:tcPr/>
                </a:tc>
                <a:tc>
                  <a:txBody>
                    <a:bodyPr/>
                    <a:lstStyle/>
                    <a:p>
                      <a:r>
                        <a:rPr lang="hu-HU" sz="1200" dirty="0" smtClean="0"/>
                        <a:t>-</a:t>
                      </a:r>
                      <a:endParaRPr lang="hu-HU" sz="1200" dirty="0"/>
                    </a:p>
                  </a:txBody>
                  <a:tcPr>
                    <a:solidFill>
                      <a:srgbClr val="CC99FF"/>
                    </a:solidFill>
                  </a:tcPr>
                </a:tc>
                <a:tc>
                  <a:txBody>
                    <a:bodyPr/>
                    <a:lstStyle/>
                    <a:p>
                      <a:r>
                        <a:rPr lang="hu-HU" sz="1200" dirty="0" smtClean="0"/>
                        <a:t>-</a:t>
                      </a:r>
                      <a:endParaRPr lang="hu-HU" sz="1200" dirty="0"/>
                    </a:p>
                  </a:txBody>
                  <a:tcPr>
                    <a:solidFill>
                      <a:srgbClr val="CC99FF"/>
                    </a:solidFill>
                  </a:tcPr>
                </a:tc>
                <a:tc>
                  <a:txBody>
                    <a:bodyPr/>
                    <a:lstStyle/>
                    <a:p>
                      <a:r>
                        <a:rPr lang="hu-HU" sz="1200" dirty="0" smtClean="0"/>
                        <a:t>-</a:t>
                      </a:r>
                      <a:endParaRPr lang="hu-HU" sz="1200" dirty="0"/>
                    </a:p>
                  </a:txBody>
                  <a:tcPr>
                    <a:solidFill>
                      <a:srgbClr val="CC99FF"/>
                    </a:solidFill>
                  </a:tcPr>
                </a:tc>
                <a:extLst>
                  <a:ext uri="{0D108BD9-81ED-4DB2-BD59-A6C34878D82A}">
                    <a16:rowId xmlns:a16="http://schemas.microsoft.com/office/drawing/2014/main" xmlns="" val="1357314309"/>
                  </a:ext>
                </a:extLst>
              </a:tr>
              <a:tr h="432000">
                <a:tc>
                  <a:txBody>
                    <a:bodyPr/>
                    <a:lstStyle/>
                    <a:p>
                      <a:r>
                        <a:rPr lang="hu-HU" sz="1200" dirty="0" smtClean="0"/>
                        <a:t>Végrehajtási célra</a:t>
                      </a:r>
                      <a:endParaRPr lang="hu-HU" sz="1200" dirty="0"/>
                    </a:p>
                  </a:txBody>
                  <a:tcPr>
                    <a:solidFill>
                      <a:srgbClr val="F8F8F8"/>
                    </a:solidFill>
                  </a:tcPr>
                </a:tc>
                <a:tc>
                  <a:txBody>
                    <a:bodyPr/>
                    <a:lstStyle/>
                    <a:p>
                      <a:r>
                        <a:rPr lang="hu-HU" sz="1200" dirty="0" smtClean="0"/>
                        <a:t>1)</a:t>
                      </a:r>
                      <a:endParaRPr lang="hu-HU" sz="1200" dirty="0"/>
                    </a:p>
                  </a:txBody>
                  <a:tcPr>
                    <a:solidFill>
                      <a:srgbClr val="F8F8F8"/>
                    </a:solidFill>
                  </a:tcPr>
                </a:tc>
                <a:tc>
                  <a:txBody>
                    <a:bodyPr/>
                    <a:lstStyle/>
                    <a:p>
                      <a:r>
                        <a:rPr lang="hu-HU" sz="1200" dirty="0" smtClean="0"/>
                        <a:t>1)</a:t>
                      </a:r>
                      <a:endParaRPr lang="hu-HU" sz="1200" dirty="0"/>
                    </a:p>
                  </a:txBody>
                  <a:tcPr>
                    <a:solidFill>
                      <a:srgbClr val="F8F8F8"/>
                    </a:solidFill>
                  </a:tcPr>
                </a:tc>
                <a:tc>
                  <a:txBody>
                    <a:bodyPr/>
                    <a:lstStyle/>
                    <a:p>
                      <a:r>
                        <a:rPr lang="hu-HU" sz="1200" dirty="0" smtClean="0"/>
                        <a:t>1)</a:t>
                      </a:r>
                      <a:endParaRPr lang="hu-HU" sz="1200" dirty="0"/>
                    </a:p>
                  </a:txBody>
                  <a:tcPr>
                    <a:solidFill>
                      <a:srgbClr val="F8F8F8"/>
                    </a:solidFill>
                  </a:tcPr>
                </a:tc>
                <a:tc vMerge="1">
                  <a:txBody>
                    <a:bodyPr/>
                    <a:lstStyle/>
                    <a:p>
                      <a:endParaRPr lang="hu-HU" sz="1200" dirty="0"/>
                    </a:p>
                  </a:txBody>
                  <a:tcPr/>
                </a:tc>
                <a:tc>
                  <a:txBody>
                    <a:bodyPr/>
                    <a:lstStyle/>
                    <a:p>
                      <a:r>
                        <a:rPr lang="hu-HU" sz="1200" dirty="0" smtClean="0"/>
                        <a:t>1)</a:t>
                      </a:r>
                      <a:endParaRPr lang="hu-HU" sz="1200" dirty="0"/>
                    </a:p>
                  </a:txBody>
                  <a:tcPr>
                    <a:solidFill>
                      <a:srgbClr val="F8F8F8"/>
                    </a:solidFill>
                  </a:tcPr>
                </a:tc>
                <a:tc>
                  <a:txBody>
                    <a:bodyPr/>
                    <a:lstStyle/>
                    <a:p>
                      <a:r>
                        <a:rPr lang="hu-HU" sz="1200" dirty="0" smtClean="0"/>
                        <a:t>1)</a:t>
                      </a:r>
                      <a:endParaRPr lang="hu-HU" sz="1200" dirty="0"/>
                    </a:p>
                  </a:txBody>
                  <a:tcPr>
                    <a:solidFill>
                      <a:srgbClr val="F8F8F8"/>
                    </a:solidFill>
                  </a:tcPr>
                </a:tc>
                <a:tc>
                  <a:txBody>
                    <a:bodyPr/>
                    <a:lstStyle/>
                    <a:p>
                      <a:r>
                        <a:rPr lang="hu-HU" sz="1200" dirty="0" smtClean="0"/>
                        <a:t>1)</a:t>
                      </a:r>
                      <a:endParaRPr lang="hu-HU" sz="1200" dirty="0"/>
                    </a:p>
                  </a:txBody>
                  <a:tcPr>
                    <a:solidFill>
                      <a:srgbClr val="F8F8F8"/>
                    </a:solidFill>
                  </a:tcPr>
                </a:tc>
                <a:extLst>
                  <a:ext uri="{0D108BD9-81ED-4DB2-BD59-A6C34878D82A}">
                    <a16:rowId xmlns:a16="http://schemas.microsoft.com/office/drawing/2014/main" xmlns="" val="786602382"/>
                  </a:ext>
                </a:extLst>
              </a:tr>
              <a:tr h="432000">
                <a:tc>
                  <a:txBody>
                    <a:bodyPr/>
                    <a:lstStyle/>
                    <a:p>
                      <a:r>
                        <a:rPr lang="hu-HU" sz="1200" dirty="0" smtClean="0"/>
                        <a:t>Vagyonkataszter</a:t>
                      </a:r>
                      <a:endParaRPr lang="hu-HU" sz="1200" dirty="0"/>
                    </a:p>
                  </a:txBody>
                  <a:tcPr>
                    <a:solidFill>
                      <a:srgbClr val="CC99FF"/>
                    </a:solidFill>
                  </a:tcPr>
                </a:tc>
                <a:tc>
                  <a:txBody>
                    <a:bodyPr/>
                    <a:lstStyle/>
                    <a:p>
                      <a:r>
                        <a:rPr lang="hu-HU" sz="1200" dirty="0" smtClean="0"/>
                        <a:t>1)</a:t>
                      </a:r>
                      <a:r>
                        <a:rPr lang="hu-HU" sz="1200" baseline="0" dirty="0" smtClean="0"/>
                        <a:t> </a:t>
                      </a:r>
                      <a:r>
                        <a:rPr lang="hu-HU" sz="1200" dirty="0" smtClean="0"/>
                        <a:t>– 3), 10)</a:t>
                      </a:r>
                      <a:endParaRPr lang="hu-HU" sz="1200" dirty="0"/>
                    </a:p>
                  </a:txBody>
                  <a:tcPr>
                    <a:solidFill>
                      <a:srgbClr val="CC99FF"/>
                    </a:solidFill>
                  </a:tcPr>
                </a:tc>
                <a:tc>
                  <a:txBody>
                    <a:bodyPr/>
                    <a:lstStyle/>
                    <a:p>
                      <a:r>
                        <a:rPr lang="hu-HU" sz="1200" dirty="0" smtClean="0"/>
                        <a:t>1)</a:t>
                      </a:r>
                      <a:r>
                        <a:rPr lang="hu-HU" sz="1200" baseline="0" dirty="0" smtClean="0"/>
                        <a:t> </a:t>
                      </a:r>
                      <a:r>
                        <a:rPr lang="hu-HU" sz="1200" dirty="0" smtClean="0"/>
                        <a:t>– 3), 10)</a:t>
                      </a:r>
                      <a:endParaRPr lang="hu-HU" sz="1200" dirty="0"/>
                    </a:p>
                  </a:txBody>
                  <a:tcPr>
                    <a:solidFill>
                      <a:srgbClr val="CC99FF"/>
                    </a:solidFill>
                  </a:tcPr>
                </a:tc>
                <a:tc>
                  <a:txBody>
                    <a:bodyPr/>
                    <a:lstStyle/>
                    <a:p>
                      <a:r>
                        <a:rPr lang="hu-HU" sz="1200" smtClean="0"/>
                        <a:t>1)</a:t>
                      </a:r>
                      <a:r>
                        <a:rPr lang="hu-HU" sz="1200" baseline="0" smtClean="0"/>
                        <a:t> </a:t>
                      </a:r>
                      <a:r>
                        <a:rPr lang="hu-HU" sz="1200" smtClean="0"/>
                        <a:t>– 3</a:t>
                      </a:r>
                      <a:r>
                        <a:rPr lang="hu-HU" sz="1200" dirty="0" smtClean="0"/>
                        <a:t>), 10)</a:t>
                      </a:r>
                      <a:endParaRPr lang="hu-HU" sz="1200" dirty="0"/>
                    </a:p>
                  </a:txBody>
                  <a:tcPr>
                    <a:solidFill>
                      <a:srgbClr val="CC99FF"/>
                    </a:solidFill>
                  </a:tcPr>
                </a:tc>
                <a:tc vMerge="1">
                  <a:txBody>
                    <a:bodyPr/>
                    <a:lstStyle/>
                    <a:p>
                      <a:endParaRPr lang="hu-HU" sz="1200" dirty="0"/>
                    </a:p>
                  </a:txBody>
                  <a:tcPr/>
                </a:tc>
                <a:tc>
                  <a:txBody>
                    <a:bodyPr/>
                    <a:lstStyle/>
                    <a:p>
                      <a:r>
                        <a:rPr lang="hu-HU" sz="1200" dirty="0" smtClean="0"/>
                        <a:t>10)</a:t>
                      </a:r>
                      <a:endParaRPr lang="hu-HU" sz="1200" dirty="0"/>
                    </a:p>
                  </a:txBody>
                  <a:tcPr>
                    <a:solidFill>
                      <a:srgbClr val="CC99FF"/>
                    </a:solidFill>
                  </a:tcPr>
                </a:tc>
                <a:tc>
                  <a:txBody>
                    <a:bodyPr/>
                    <a:lstStyle/>
                    <a:p>
                      <a:r>
                        <a:rPr lang="hu-HU" sz="1200" dirty="0" smtClean="0"/>
                        <a:t>10)</a:t>
                      </a:r>
                      <a:endParaRPr lang="hu-HU" sz="1200" dirty="0"/>
                    </a:p>
                  </a:txBody>
                  <a:tcPr>
                    <a:solidFill>
                      <a:srgbClr val="CC99FF"/>
                    </a:solidFill>
                  </a:tcPr>
                </a:tc>
                <a:tc>
                  <a:txBody>
                    <a:bodyPr/>
                    <a:lstStyle/>
                    <a:p>
                      <a:r>
                        <a:rPr lang="hu-HU" sz="1200" dirty="0" smtClean="0"/>
                        <a:t>10)</a:t>
                      </a:r>
                      <a:endParaRPr lang="hu-HU" sz="1200" dirty="0"/>
                    </a:p>
                  </a:txBody>
                  <a:tcPr>
                    <a:solidFill>
                      <a:srgbClr val="CC99FF"/>
                    </a:solidFill>
                  </a:tcPr>
                </a:tc>
                <a:extLst>
                  <a:ext uri="{0D108BD9-81ED-4DB2-BD59-A6C34878D82A}">
                    <a16:rowId xmlns:a16="http://schemas.microsoft.com/office/drawing/2014/main" xmlns="" val="3109799898"/>
                  </a:ext>
                </a:extLst>
              </a:tr>
            </a:tbl>
          </a:graphicData>
        </a:graphic>
      </p:graphicFrame>
      <p:sp>
        <p:nvSpPr>
          <p:cNvPr id="4" name="Dia számának helye 3"/>
          <p:cNvSpPr>
            <a:spLocks noGrp="1"/>
          </p:cNvSpPr>
          <p:nvPr>
            <p:ph type="sldNum" sz="quarter" idx="12"/>
          </p:nvPr>
        </p:nvSpPr>
        <p:spPr/>
        <p:txBody>
          <a:bodyPr/>
          <a:lstStyle/>
          <a:p>
            <a:fld id="{98337BB6-50AB-4680-B8C9-E314F89298A6}" type="slidenum">
              <a:rPr lang="en-US" smtClean="0"/>
              <a:pPr/>
              <a:t>19</a:t>
            </a:fld>
            <a:endParaRPr lang="en-US"/>
          </a:p>
        </p:txBody>
      </p:sp>
      <p:pic>
        <p:nvPicPr>
          <p:cNvPr id="8" name="Kép 7"/>
          <p:cNvPicPr>
            <a:picLocks noChangeAspect="1"/>
          </p:cNvPicPr>
          <p:nvPr/>
        </p:nvPicPr>
        <p:blipFill>
          <a:blip r:embed="rId2"/>
          <a:stretch>
            <a:fillRect/>
          </a:stretch>
        </p:blipFill>
        <p:spPr>
          <a:xfrm>
            <a:off x="0" y="6290903"/>
            <a:ext cx="5054018" cy="567097"/>
          </a:xfrm>
          <a:prstGeom prst="rect">
            <a:avLst/>
          </a:prstGeom>
        </p:spPr>
      </p:pic>
      <p:sp>
        <p:nvSpPr>
          <p:cNvPr id="10" name="Téglalap 9"/>
          <p:cNvSpPr/>
          <p:nvPr/>
        </p:nvSpPr>
        <p:spPr>
          <a:xfrm>
            <a:off x="4479985" y="6251285"/>
            <a:ext cx="6096000" cy="646331"/>
          </a:xfrm>
          <a:prstGeom prst="rect">
            <a:avLst/>
          </a:prstGeom>
        </p:spPr>
        <p:txBody>
          <a:bodyPr>
            <a:spAutoFit/>
          </a:bodyPr>
          <a:lstStyle/>
          <a:p>
            <a:pPr algn="ctr"/>
            <a:r>
              <a:rPr lang="hu-HU" dirty="0" smtClean="0"/>
              <a:t>Grant Thornton Vagyonértékelési Mesterkurzusok</a:t>
            </a:r>
          </a:p>
          <a:p>
            <a:pPr algn="ctr"/>
            <a:r>
              <a:rPr lang="hu-HU" dirty="0"/>
              <a:t>Közösségi ingatlanok értékelése</a:t>
            </a:r>
            <a:endParaRPr lang="en-US" dirty="0"/>
          </a:p>
        </p:txBody>
      </p:sp>
      <p:pic>
        <p:nvPicPr>
          <p:cNvPr id="11" name="Kép 10"/>
          <p:cNvPicPr>
            <a:picLocks noChangeAspect="1"/>
          </p:cNvPicPr>
          <p:nvPr/>
        </p:nvPicPr>
        <p:blipFill>
          <a:blip r:embed="rId3"/>
          <a:stretch>
            <a:fillRect/>
          </a:stretch>
        </p:blipFill>
        <p:spPr>
          <a:xfrm>
            <a:off x="9980762" y="6167719"/>
            <a:ext cx="2211237" cy="690280"/>
          </a:xfrm>
          <a:prstGeom prst="rect">
            <a:avLst/>
          </a:prstGeom>
        </p:spPr>
      </p:pic>
    </p:spTree>
    <p:extLst>
      <p:ext uri="{BB962C8B-B14F-4D97-AF65-F5344CB8AC3E}">
        <p14:creationId xmlns:p14="http://schemas.microsoft.com/office/powerpoint/2010/main" val="128344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Tartalom helye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i="1" dirty="0"/>
              <a:t>A tudásmenedzsment projekt célja, hogy </a:t>
            </a:r>
          </a:p>
          <a:p>
            <a:pPr marL="0" indent="0">
              <a:buFont typeface="Arial" panose="020B0604020202020204" pitchFamily="34" charset="0"/>
              <a:buNone/>
            </a:pPr>
            <a:endParaRPr lang="hu-HU" i="1" dirty="0"/>
          </a:p>
          <a:p>
            <a:r>
              <a:rPr lang="hu-HU" i="1" dirty="0"/>
              <a:t>az értékeléssel összefüggésben meglévő tudás, gyakorlat, információ összegzésre kerüljön</a:t>
            </a:r>
          </a:p>
          <a:p>
            <a:r>
              <a:rPr lang="hu-HU" i="1" dirty="0"/>
              <a:t>széles szakmai közönség számára elérhető legyen; </a:t>
            </a:r>
          </a:p>
          <a:p>
            <a:r>
              <a:rPr lang="hu-HU" i="1" dirty="0"/>
              <a:t>az értékelői szakma társadalmi elismertsége növekedjen.  </a:t>
            </a:r>
          </a:p>
          <a:p>
            <a:endParaRPr lang="hu-HU" i="1" dirty="0"/>
          </a:p>
          <a:p>
            <a:pPr marL="0" indent="0">
              <a:buFont typeface="Arial" panose="020B0604020202020204" pitchFamily="34" charset="0"/>
              <a:buNone/>
            </a:pPr>
            <a:r>
              <a:rPr lang="hu-HU" i="1" dirty="0"/>
              <a:t>A Grant Thornton, mint az értékelés elkötelezett tanácsadó vállalata, küldetése részének tekinti a projekt támogatását.</a:t>
            </a:r>
            <a:endParaRPr lang="hu-HU" dirty="0"/>
          </a:p>
          <a:p>
            <a:endParaRPr lang="en-US" dirty="0"/>
          </a:p>
        </p:txBody>
      </p:sp>
      <p:sp>
        <p:nvSpPr>
          <p:cNvPr id="5"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Tudásmenedzsment program</a:t>
            </a:r>
            <a:endParaRPr lang="en-US" b="1" dirty="0">
              <a:solidFill>
                <a:srgbClr val="7030A0"/>
              </a:solidFill>
            </a:endParaRPr>
          </a:p>
        </p:txBody>
      </p:sp>
    </p:spTree>
    <p:extLst>
      <p:ext uri="{BB962C8B-B14F-4D97-AF65-F5344CB8AC3E}">
        <p14:creationId xmlns:p14="http://schemas.microsoft.com/office/powerpoint/2010/main" val="308852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Fogalom-meghatározások az élményérték módszertanának bevezetéséhez</a:t>
            </a:r>
            <a:endParaRPr lang="en-US" dirty="0"/>
          </a:p>
        </p:txBody>
      </p:sp>
      <p:sp>
        <p:nvSpPr>
          <p:cNvPr id="3" name="Content Placeholder 2"/>
          <p:cNvSpPr>
            <a:spLocks noGrp="1"/>
          </p:cNvSpPr>
          <p:nvPr>
            <p:ph idx="1"/>
          </p:nvPr>
        </p:nvSpPr>
        <p:spPr/>
        <p:txBody>
          <a:bodyPr>
            <a:normAutofit fontScale="92500" lnSpcReduction="20000"/>
          </a:bodyPr>
          <a:lstStyle/>
          <a:p>
            <a:r>
              <a:rPr lang="hu-HU" dirty="0">
                <a:solidFill>
                  <a:srgbClr val="7030A0"/>
                </a:solidFill>
              </a:rPr>
              <a:t>Szubjektív jóllét (</a:t>
            </a:r>
            <a:r>
              <a:rPr lang="hu-HU" dirty="0" err="1">
                <a:solidFill>
                  <a:srgbClr val="7030A0"/>
                </a:solidFill>
              </a:rPr>
              <a:t>Subjective</a:t>
            </a:r>
            <a:r>
              <a:rPr lang="hu-HU" dirty="0">
                <a:solidFill>
                  <a:srgbClr val="7030A0"/>
                </a:solidFill>
              </a:rPr>
              <a:t> </a:t>
            </a:r>
            <a:r>
              <a:rPr lang="hu-HU" dirty="0" err="1">
                <a:solidFill>
                  <a:srgbClr val="7030A0"/>
                </a:solidFill>
              </a:rPr>
              <a:t>Well</a:t>
            </a:r>
            <a:r>
              <a:rPr lang="hu-HU" dirty="0">
                <a:solidFill>
                  <a:srgbClr val="7030A0"/>
                </a:solidFill>
              </a:rPr>
              <a:t>-being): </a:t>
            </a:r>
            <a:r>
              <a:rPr lang="hu-HU" dirty="0"/>
              <a:t>M</a:t>
            </a:r>
            <a:r>
              <a:rPr lang="en-US" dirty="0" err="1"/>
              <a:t>utatószám</a:t>
            </a:r>
            <a:r>
              <a:rPr lang="hu-HU" dirty="0"/>
              <a:t>, amely</a:t>
            </a:r>
            <a:r>
              <a:rPr lang="en-US" dirty="0"/>
              <a:t> </a:t>
            </a:r>
            <a:r>
              <a:rPr lang="en-US" dirty="0" err="1"/>
              <a:t>az</a:t>
            </a:r>
            <a:r>
              <a:rPr lang="en-US" dirty="0"/>
              <a:t> </a:t>
            </a:r>
            <a:r>
              <a:rPr lang="en-US" dirty="0" err="1"/>
              <a:t>egyénnek</a:t>
            </a:r>
            <a:r>
              <a:rPr lang="en-US" dirty="0"/>
              <a:t> </a:t>
            </a:r>
            <a:r>
              <a:rPr lang="en-US" dirty="0" err="1"/>
              <a:t>az</a:t>
            </a:r>
            <a:r>
              <a:rPr lang="en-US" dirty="0"/>
              <a:t> </a:t>
            </a:r>
            <a:r>
              <a:rPr lang="en-US" dirty="0" err="1"/>
              <a:t>életével</a:t>
            </a:r>
            <a:r>
              <a:rPr lang="en-US" dirty="0"/>
              <a:t> </a:t>
            </a:r>
            <a:r>
              <a:rPr lang="en-US" dirty="0" err="1"/>
              <a:t>való</a:t>
            </a:r>
            <a:r>
              <a:rPr lang="en-US" dirty="0"/>
              <a:t> </a:t>
            </a:r>
            <a:r>
              <a:rPr lang="en-US" dirty="0" err="1"/>
              <a:t>általános</a:t>
            </a:r>
            <a:r>
              <a:rPr lang="en-US" dirty="0"/>
              <a:t> </a:t>
            </a:r>
            <a:r>
              <a:rPr lang="en-US" dirty="0" err="1"/>
              <a:t>elégedettségét</a:t>
            </a:r>
            <a:r>
              <a:rPr lang="en-US" dirty="0"/>
              <a:t> </a:t>
            </a:r>
            <a:r>
              <a:rPr lang="en-US" dirty="0" err="1"/>
              <a:t>tükrözi</a:t>
            </a:r>
            <a:r>
              <a:rPr lang="en-US" dirty="0"/>
              <a:t>.</a:t>
            </a:r>
            <a:r>
              <a:rPr lang="hu-HU" dirty="0"/>
              <a:t> </a:t>
            </a:r>
            <a:r>
              <a:rPr lang="hu-HU" i="1" dirty="0"/>
              <a:t>(Takács, 2009). </a:t>
            </a:r>
          </a:p>
          <a:p>
            <a:r>
              <a:rPr lang="hu-HU" dirty="0">
                <a:solidFill>
                  <a:srgbClr val="7030A0"/>
                </a:solidFill>
              </a:rPr>
              <a:t>WTP (</a:t>
            </a:r>
            <a:r>
              <a:rPr lang="hu-HU" dirty="0" err="1">
                <a:solidFill>
                  <a:srgbClr val="7030A0"/>
                </a:solidFill>
              </a:rPr>
              <a:t>Willingness-to-pay</a:t>
            </a:r>
            <a:r>
              <a:rPr lang="hu-HU" dirty="0">
                <a:solidFill>
                  <a:srgbClr val="7030A0"/>
                </a:solidFill>
              </a:rPr>
              <a:t>): </a:t>
            </a:r>
            <a:r>
              <a:rPr lang="hu-HU" dirty="0"/>
              <a:t>Fizetési hajlandóság.</a:t>
            </a:r>
            <a:r>
              <a:rPr lang="hu-HU" dirty="0">
                <a:solidFill>
                  <a:srgbClr val="7030A0"/>
                </a:solidFill>
              </a:rPr>
              <a:t> </a:t>
            </a:r>
            <a:r>
              <a:rPr lang="hu-HU" dirty="0"/>
              <a:t>Az a maximális összeg, amelyet a közösséget alkotó egyének hajlandóak fizetni egy szolgáltatásért, szolgáltatás fenntartásáért, vagy egy szolgáltatás megszűnésének elkerüléséért. </a:t>
            </a:r>
            <a:r>
              <a:rPr lang="hu-HU" i="1" dirty="0"/>
              <a:t>(OECD, 2005)</a:t>
            </a:r>
          </a:p>
          <a:p>
            <a:r>
              <a:rPr lang="hu-HU" dirty="0" smtClean="0">
                <a:solidFill>
                  <a:srgbClr val="7030A0"/>
                </a:solidFill>
              </a:rPr>
              <a:t>Közösségi </a:t>
            </a:r>
            <a:r>
              <a:rPr lang="hu-HU" dirty="0">
                <a:solidFill>
                  <a:srgbClr val="7030A0"/>
                </a:solidFill>
              </a:rPr>
              <a:t>ingatlan: </a:t>
            </a:r>
            <a:r>
              <a:rPr lang="hu-HU" dirty="0"/>
              <a:t>Magyar Állam, önkormányzat, állami vagy önkormányzati szervezet által fenntartott, üzemeltetett, ill. vagyonkezelésbe, üzemeltetésbe, koncesszióba adott, közösségi célokat és érdeket szolgáló ingatlan. </a:t>
            </a:r>
            <a:r>
              <a:rPr lang="hu-HU" b="1" i="1" dirty="0">
                <a:solidFill>
                  <a:srgbClr val="00B050"/>
                </a:solidFill>
              </a:rPr>
              <a:t>(ajánlás</a:t>
            </a:r>
            <a:r>
              <a:rPr lang="hu-HU" b="1" i="1" dirty="0" smtClean="0">
                <a:solidFill>
                  <a:srgbClr val="00B050"/>
                </a:solidFill>
              </a:rPr>
              <a:t>)</a:t>
            </a:r>
            <a:endParaRPr lang="hu-HU" b="1" i="1" dirty="0"/>
          </a:p>
          <a:p>
            <a:r>
              <a:rPr lang="hu-HU" dirty="0" smtClean="0">
                <a:solidFill>
                  <a:srgbClr val="7030A0"/>
                </a:solidFill>
              </a:rPr>
              <a:t>Élményérték meghatározása: </a:t>
            </a:r>
            <a:r>
              <a:rPr lang="hu-HU" dirty="0"/>
              <a:t>Közösséget alkotó egyének </a:t>
            </a:r>
            <a:r>
              <a:rPr lang="hu-HU" dirty="0" err="1"/>
              <a:t>aggregált</a:t>
            </a:r>
            <a:r>
              <a:rPr lang="hu-HU" dirty="0"/>
              <a:t> értékítéletén </a:t>
            </a:r>
            <a:r>
              <a:rPr lang="hu-HU" dirty="0" smtClean="0"/>
              <a:t>alapuló, újonnan bevezetésre javasolt értékelési eljárás. </a:t>
            </a:r>
            <a:r>
              <a:rPr lang="hu-HU" i="1" dirty="0">
                <a:solidFill>
                  <a:srgbClr val="00B050"/>
                </a:solidFill>
              </a:rPr>
              <a:t>(ajánlás)</a:t>
            </a:r>
          </a:p>
          <a:p>
            <a:endParaRPr lang="hu-HU" dirty="0"/>
          </a:p>
          <a:p>
            <a:endParaRPr lang="hu-HU" dirty="0"/>
          </a:p>
          <a:p>
            <a:endParaRPr lang="hu-HU" dirty="0"/>
          </a:p>
          <a:p>
            <a:endParaRPr lang="hu-HU" dirty="0"/>
          </a:p>
          <a:p>
            <a:endParaRPr lang="hu-HU" dirty="0"/>
          </a:p>
          <a:p>
            <a:endParaRPr lang="hu-HU" dirty="0"/>
          </a:p>
          <a:p>
            <a:pPr marL="0" indent="0">
              <a:buNone/>
            </a:pPr>
            <a:endParaRPr lang="hu-HU" dirty="0"/>
          </a:p>
          <a:p>
            <a:pPr marL="0" indent="0">
              <a:buNone/>
            </a:pPr>
            <a:endParaRPr lang="en-US" dirty="0"/>
          </a:p>
        </p:txBody>
      </p:sp>
      <p:sp>
        <p:nvSpPr>
          <p:cNvPr id="4" name="Slide Number Placeholder 3"/>
          <p:cNvSpPr>
            <a:spLocks noGrp="1"/>
          </p:cNvSpPr>
          <p:nvPr>
            <p:ph type="sldNum" sz="quarter" idx="12"/>
          </p:nvPr>
        </p:nvSpPr>
        <p:spPr/>
        <p:txBody>
          <a:bodyPr/>
          <a:lstStyle/>
          <a:p>
            <a:fld id="{98337BB6-50AB-4680-B8C9-E314F89298A6}" type="slidenum">
              <a:rPr lang="en-US" smtClean="0"/>
              <a:pPr/>
              <a:t>20</a:t>
            </a:fld>
            <a:endParaRPr lang="en-US"/>
          </a:p>
        </p:txBody>
      </p:sp>
    </p:spTree>
    <p:extLst>
      <p:ext uri="{BB962C8B-B14F-4D97-AF65-F5344CB8AC3E}">
        <p14:creationId xmlns:p14="http://schemas.microsoft.com/office/powerpoint/2010/main" val="243249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Értékelési módszerek </a:t>
            </a:r>
            <a:r>
              <a:rPr lang="hu-HU" dirty="0"/>
              <a:t>mátrixa</a:t>
            </a:r>
            <a:endParaRPr lang="en-US" dirty="0"/>
          </a:p>
        </p:txBody>
      </p:sp>
      <p:sp>
        <p:nvSpPr>
          <p:cNvPr id="3" name="Content Placeholder 2"/>
          <p:cNvSpPr>
            <a:spLocks noGrp="1"/>
          </p:cNvSpPr>
          <p:nvPr>
            <p:ph idx="1"/>
          </p:nvPr>
        </p:nvSpPr>
        <p:spPr/>
        <p:txBody>
          <a:bodyPr>
            <a:normAutofit fontScale="92500" lnSpcReduction="20000"/>
          </a:bodyPr>
          <a:lstStyle/>
          <a:p>
            <a:r>
              <a:rPr lang="hu-HU" dirty="0"/>
              <a:t>Közösségi ingatlanok csoportosítása </a:t>
            </a:r>
          </a:p>
          <a:p>
            <a:pPr lvl="1"/>
            <a:r>
              <a:rPr lang="hu-HU" dirty="0"/>
              <a:t>Forgalomképes</a:t>
            </a:r>
          </a:p>
          <a:p>
            <a:pPr lvl="1"/>
            <a:r>
              <a:rPr lang="hu-HU" dirty="0"/>
              <a:t>Forgalomképtelen</a:t>
            </a:r>
          </a:p>
          <a:p>
            <a:pPr lvl="1"/>
            <a:r>
              <a:rPr lang="hu-HU" dirty="0"/>
              <a:t>Korlátozottan forgalomképes *</a:t>
            </a:r>
          </a:p>
          <a:p>
            <a:r>
              <a:rPr lang="hu-HU" dirty="0"/>
              <a:t>Közösségi ingatlanok esetén alkalmazandó módszertanok </a:t>
            </a:r>
            <a:r>
              <a:rPr lang="hu-HU" dirty="0">
                <a:solidFill>
                  <a:srgbClr val="00B050"/>
                </a:solidFill>
              </a:rPr>
              <a:t>– ajánlás</a:t>
            </a:r>
          </a:p>
          <a:p>
            <a:r>
              <a:rPr lang="hu-HU" dirty="0"/>
              <a:t>3 alapmódszer + </a:t>
            </a:r>
            <a:r>
              <a:rPr lang="hu-HU" dirty="0">
                <a:sym typeface="Wingdings" panose="05000000000000000000" pitchFamily="2" charset="2"/>
              </a:rPr>
              <a:t></a:t>
            </a:r>
            <a:endParaRPr lang="hu-HU" dirty="0"/>
          </a:p>
          <a:p>
            <a:pPr lvl="1"/>
            <a:r>
              <a:rPr lang="hu-HU" dirty="0"/>
              <a:t>Piaci összehasonlítás</a:t>
            </a:r>
          </a:p>
          <a:p>
            <a:pPr lvl="1"/>
            <a:r>
              <a:rPr lang="hu-HU" dirty="0"/>
              <a:t>Hozamszámítás</a:t>
            </a:r>
          </a:p>
          <a:p>
            <a:pPr lvl="1"/>
            <a:r>
              <a:rPr lang="hu-HU" dirty="0"/>
              <a:t>Költségalapú értékelés</a:t>
            </a:r>
          </a:p>
          <a:p>
            <a:pPr lvl="1"/>
            <a:r>
              <a:rPr lang="hu-HU" dirty="0"/>
              <a:t>Alternatív módszertan </a:t>
            </a:r>
            <a:r>
              <a:rPr lang="hu-HU" dirty="0">
                <a:solidFill>
                  <a:srgbClr val="00B050"/>
                </a:solidFill>
              </a:rPr>
              <a:t>– ajánlás</a:t>
            </a:r>
          </a:p>
          <a:p>
            <a:pPr lvl="2"/>
            <a:r>
              <a:rPr lang="hu-HU" dirty="0">
                <a:solidFill>
                  <a:srgbClr val="00B050"/>
                </a:solidFill>
              </a:rPr>
              <a:t>„Élmény értékelés”  </a:t>
            </a:r>
            <a:r>
              <a:rPr lang="hu-HU" dirty="0" smtClean="0">
                <a:solidFill>
                  <a:srgbClr val="00B050"/>
                </a:solidFill>
              </a:rPr>
              <a:t>vagy „Élményérték megállapítása”</a:t>
            </a:r>
            <a:endParaRPr lang="hu-HU" dirty="0">
              <a:solidFill>
                <a:srgbClr val="00B050"/>
              </a:solidFill>
            </a:endParaRPr>
          </a:p>
          <a:p>
            <a:pPr marL="0" indent="0">
              <a:buNone/>
            </a:pPr>
            <a:r>
              <a:rPr lang="hu-HU" sz="1900" i="1" dirty="0"/>
              <a:t>*1/2002. (BK 8.) BM-EüM-FVM-GM-ISM-KöM-</a:t>
            </a:r>
            <a:r>
              <a:rPr lang="hu-HU" sz="1900" i="1" dirty="0" err="1"/>
              <a:t>KöViM</a:t>
            </a:r>
            <a:r>
              <a:rPr lang="hu-HU" sz="1900" i="1" dirty="0"/>
              <a:t>-NKÖM-OM-</a:t>
            </a:r>
            <a:r>
              <a:rPr lang="hu-HU" sz="1900" i="1" dirty="0" err="1"/>
              <a:t>SzCsM</a:t>
            </a:r>
            <a:r>
              <a:rPr lang="hu-HU" sz="1900" i="1" dirty="0"/>
              <a:t>; az önkormányzati ingatlanvagyon egységes és egyedi értékeléséhez c. irányelv alapján</a:t>
            </a:r>
            <a:endParaRPr lang="hu-HU" sz="1900" dirty="0"/>
          </a:p>
          <a:p>
            <a:endParaRPr lang="en-US" dirty="0"/>
          </a:p>
        </p:txBody>
      </p:sp>
      <p:sp>
        <p:nvSpPr>
          <p:cNvPr id="4" name="Slide Number Placeholder 3"/>
          <p:cNvSpPr>
            <a:spLocks noGrp="1"/>
          </p:cNvSpPr>
          <p:nvPr>
            <p:ph type="sldNum" sz="quarter" idx="12"/>
          </p:nvPr>
        </p:nvSpPr>
        <p:spPr/>
        <p:txBody>
          <a:bodyPr/>
          <a:lstStyle/>
          <a:p>
            <a:fld id="{98337BB6-50AB-4680-B8C9-E314F89298A6}" type="slidenum">
              <a:rPr lang="en-US" smtClean="0"/>
              <a:pPr/>
              <a:t>21</a:t>
            </a:fld>
            <a:endParaRPr lang="en-US"/>
          </a:p>
        </p:txBody>
      </p:sp>
    </p:spTree>
    <p:extLst>
      <p:ext uri="{BB962C8B-B14F-4D97-AF65-F5344CB8AC3E}">
        <p14:creationId xmlns:p14="http://schemas.microsoft.com/office/powerpoint/2010/main" val="244917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Módszertani ajánlás – „Élményértékelés</a:t>
            </a:r>
            <a:r>
              <a:rPr lang="hu-HU" dirty="0" smtClean="0"/>
              <a:t>” módszertana</a:t>
            </a:r>
            <a:endParaRPr lang="en-US" dirty="0"/>
          </a:p>
        </p:txBody>
      </p:sp>
      <p:sp>
        <p:nvSpPr>
          <p:cNvPr id="3" name="Content Placeholder 2"/>
          <p:cNvSpPr>
            <a:spLocks noGrp="1"/>
          </p:cNvSpPr>
          <p:nvPr>
            <p:ph idx="1"/>
          </p:nvPr>
        </p:nvSpPr>
        <p:spPr/>
        <p:txBody>
          <a:bodyPr>
            <a:normAutofit fontScale="92500" lnSpcReduction="20000"/>
          </a:bodyPr>
          <a:lstStyle/>
          <a:p>
            <a:r>
              <a:rPr lang="hu-HU" dirty="0" smtClean="0"/>
              <a:t>A hivatkozott nemzetközi szakirodalom alapján</a:t>
            </a:r>
          </a:p>
          <a:p>
            <a:r>
              <a:rPr lang="hu-HU" dirty="0" smtClean="0"/>
              <a:t>Szociológiai </a:t>
            </a:r>
            <a:r>
              <a:rPr lang="hu-HU" dirty="0"/>
              <a:t>megközelítés – kérdőíves felmérés alapján</a:t>
            </a:r>
          </a:p>
          <a:p>
            <a:r>
              <a:rPr lang="hu-HU" dirty="0"/>
              <a:t>Kompenzációs többlet mérése </a:t>
            </a:r>
          </a:p>
          <a:p>
            <a:r>
              <a:rPr lang="hu-HU" dirty="0"/>
              <a:t>Többváltozós regresszió becslőfüggvény</a:t>
            </a:r>
          </a:p>
          <a:p>
            <a:pPr lvl="1"/>
            <a:r>
              <a:rPr lang="hu-HU" dirty="0"/>
              <a:t>OLS</a:t>
            </a:r>
          </a:p>
          <a:p>
            <a:pPr lvl="1"/>
            <a:r>
              <a:rPr lang="hu-HU" dirty="0"/>
              <a:t>MLE</a:t>
            </a:r>
          </a:p>
          <a:p>
            <a:pPr lvl="1"/>
            <a:r>
              <a:rPr lang="hu-HU" dirty="0"/>
              <a:t>További módszerek</a:t>
            </a:r>
          </a:p>
          <a:p>
            <a:r>
              <a:rPr lang="hu-HU" dirty="0"/>
              <a:t>Kritériumok:</a:t>
            </a:r>
          </a:p>
          <a:p>
            <a:pPr lvl="1"/>
            <a:r>
              <a:rPr lang="hu-HU" dirty="0"/>
              <a:t>Folyamatos/rendszeres mintafelvétel </a:t>
            </a:r>
          </a:p>
          <a:p>
            <a:pPr lvl="1"/>
            <a:r>
              <a:rPr lang="hu-HU" dirty="0"/>
              <a:t>Nagy számosságú alapsokaság</a:t>
            </a:r>
          </a:p>
          <a:p>
            <a:pPr lvl="1"/>
            <a:r>
              <a:rPr lang="hu-HU" dirty="0"/>
              <a:t>Reprezentativitás (mintavételezési módszertan)</a:t>
            </a:r>
          </a:p>
          <a:p>
            <a:r>
              <a:rPr lang="hu-HU" dirty="0"/>
              <a:t>Hazai számítási útmutató kidolgozása szükséges!</a:t>
            </a:r>
          </a:p>
          <a:p>
            <a:pPr lvl="1"/>
            <a:endParaRPr lang="hu-HU" dirty="0"/>
          </a:p>
          <a:p>
            <a:endParaRPr lang="en-US" dirty="0"/>
          </a:p>
        </p:txBody>
      </p:sp>
      <p:sp>
        <p:nvSpPr>
          <p:cNvPr id="4" name="Slide Number Placeholder 3"/>
          <p:cNvSpPr>
            <a:spLocks noGrp="1"/>
          </p:cNvSpPr>
          <p:nvPr>
            <p:ph type="sldNum" sz="quarter" idx="12"/>
          </p:nvPr>
        </p:nvSpPr>
        <p:spPr/>
        <p:txBody>
          <a:bodyPr/>
          <a:lstStyle/>
          <a:p>
            <a:fld id="{98337BB6-50AB-4680-B8C9-E314F89298A6}" type="slidenum">
              <a:rPr lang="en-US" smtClean="0"/>
              <a:pPr/>
              <a:t>22</a:t>
            </a:fld>
            <a:endParaRPr lang="en-US"/>
          </a:p>
        </p:txBody>
      </p:sp>
    </p:spTree>
    <p:extLst>
      <p:ext uri="{BB962C8B-B14F-4D97-AF65-F5344CB8AC3E}">
        <p14:creationId xmlns:p14="http://schemas.microsoft.com/office/powerpoint/2010/main" val="80174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Értékelési módszerek mátrixa </a:t>
            </a:r>
            <a:r>
              <a:rPr lang="hu-HU" sz="2000" dirty="0" smtClean="0"/>
              <a:t>(2. sz. táblázat) </a:t>
            </a:r>
            <a:endParaRPr lang="en-US" sz="2000" dirty="0"/>
          </a:p>
        </p:txBody>
      </p:sp>
      <p:sp>
        <p:nvSpPr>
          <p:cNvPr id="3" name="Content Placeholder 2"/>
          <p:cNvSpPr>
            <a:spLocks noGrp="1"/>
          </p:cNvSpPr>
          <p:nvPr>
            <p:ph idx="1"/>
          </p:nvPr>
        </p:nvSpPr>
        <p:spPr/>
        <p:txBody>
          <a:bodyPr>
            <a:normAutofit/>
          </a:bodyPr>
          <a:lstStyle/>
          <a:p>
            <a:r>
              <a:rPr lang="hu-HU" dirty="0" smtClean="0"/>
              <a:t>A következő táblázat értelmezéséhez:</a:t>
            </a:r>
          </a:p>
          <a:p>
            <a:pPr lvl="1"/>
            <a:r>
              <a:rPr lang="hu-HU" dirty="0" smtClean="0"/>
              <a:t>A </a:t>
            </a:r>
            <a:r>
              <a:rPr lang="hu-HU" dirty="0"/>
              <a:t>1/2002. (BK 8.) </a:t>
            </a:r>
            <a:r>
              <a:rPr lang="hu-HU" dirty="0" err="1"/>
              <a:t>BM-EüM-FVM-GM-ISM-KöM-KöViM-NKÖM-OM-SzCsM</a:t>
            </a:r>
            <a:r>
              <a:rPr lang="hu-HU" dirty="0"/>
              <a:t>; az önkormányzati ingatlanvagyon egységes és egyedi értékeléséhez c. irányelv </a:t>
            </a:r>
            <a:r>
              <a:rPr lang="hu-HU" dirty="0" smtClean="0"/>
              <a:t>alapján listázott ingatlan-típusok</a:t>
            </a:r>
            <a:endParaRPr lang="hu-HU" dirty="0"/>
          </a:p>
          <a:p>
            <a:pPr lvl="1"/>
            <a:r>
              <a:rPr lang="hu-HU" dirty="0" smtClean="0"/>
              <a:t> A 3 alapmódszer alkalmazhatósága</a:t>
            </a:r>
          </a:p>
          <a:p>
            <a:pPr lvl="1"/>
            <a:r>
              <a:rPr lang="hu-HU" dirty="0" smtClean="0"/>
              <a:t>Az ajánlott „élményérték” módszer alkalmazhatósága</a:t>
            </a:r>
          </a:p>
          <a:p>
            <a:pPr lvl="1"/>
            <a:r>
              <a:rPr lang="hu-HU" dirty="0" smtClean="0"/>
              <a:t>További módszertani javaslatok</a:t>
            </a:r>
          </a:p>
          <a:p>
            <a:r>
              <a:rPr lang="hu-HU" dirty="0" smtClean="0"/>
              <a:t>A táblázatban a módszerek és az ingatlan-típusok kerültek egyeztetésre, a megállapítandó értékformák tekintetében az 1. sz. táblázat ad iránymutatást</a:t>
            </a:r>
            <a:endParaRPr lang="en-US" dirty="0"/>
          </a:p>
        </p:txBody>
      </p:sp>
      <p:sp>
        <p:nvSpPr>
          <p:cNvPr id="4" name="Slide Number Placeholder 3"/>
          <p:cNvSpPr>
            <a:spLocks noGrp="1"/>
          </p:cNvSpPr>
          <p:nvPr>
            <p:ph type="sldNum" sz="quarter" idx="12"/>
          </p:nvPr>
        </p:nvSpPr>
        <p:spPr/>
        <p:txBody>
          <a:bodyPr/>
          <a:lstStyle/>
          <a:p>
            <a:fld id="{98337BB6-50AB-4680-B8C9-E314F89298A6}" type="slidenum">
              <a:rPr lang="en-US" smtClean="0"/>
              <a:pPr/>
              <a:t>23</a:t>
            </a:fld>
            <a:endParaRPr lang="en-US"/>
          </a:p>
        </p:txBody>
      </p:sp>
    </p:spTree>
    <p:extLst>
      <p:ext uri="{BB962C8B-B14F-4D97-AF65-F5344CB8AC3E}">
        <p14:creationId xmlns:p14="http://schemas.microsoft.com/office/powerpoint/2010/main" val="228323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7BB6-50AB-4680-B8C9-E314F89298A6}" type="slidenum">
              <a:rPr lang="en-US" smtClean="0"/>
              <a:pPr/>
              <a:t>24</a:t>
            </a:fld>
            <a:endParaRPr lang="en-US"/>
          </a:p>
        </p:txBody>
      </p:sp>
      <p:pic>
        <p:nvPicPr>
          <p:cNvPr id="8" name="Picture 7"/>
          <p:cNvPicPr>
            <a:picLocks noChangeAspect="1"/>
          </p:cNvPicPr>
          <p:nvPr/>
        </p:nvPicPr>
        <p:blipFill>
          <a:blip r:embed="rId2"/>
          <a:stretch>
            <a:fillRect/>
          </a:stretch>
        </p:blipFill>
        <p:spPr>
          <a:xfrm>
            <a:off x="812325" y="0"/>
            <a:ext cx="10567349" cy="6858000"/>
          </a:xfrm>
          <a:prstGeom prst="rect">
            <a:avLst/>
          </a:prstGeom>
        </p:spPr>
      </p:pic>
    </p:spTree>
    <p:extLst>
      <p:ext uri="{BB962C8B-B14F-4D97-AF65-F5344CB8AC3E}">
        <p14:creationId xmlns:p14="http://schemas.microsoft.com/office/powerpoint/2010/main" val="244077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7BB6-50AB-4680-B8C9-E314F89298A6}" type="slidenum">
              <a:rPr lang="en-US" smtClean="0"/>
              <a:pPr/>
              <a:t>25</a:t>
            </a:fld>
            <a:endParaRPr lang="en-US"/>
          </a:p>
        </p:txBody>
      </p:sp>
      <p:pic>
        <p:nvPicPr>
          <p:cNvPr id="6" name="Picture 5"/>
          <p:cNvPicPr>
            <a:picLocks noChangeAspect="1"/>
          </p:cNvPicPr>
          <p:nvPr/>
        </p:nvPicPr>
        <p:blipFill>
          <a:blip r:embed="rId2"/>
          <a:stretch>
            <a:fillRect/>
          </a:stretch>
        </p:blipFill>
        <p:spPr>
          <a:xfrm>
            <a:off x="673647" y="0"/>
            <a:ext cx="10844706" cy="6858000"/>
          </a:xfrm>
          <a:prstGeom prst="rect">
            <a:avLst/>
          </a:prstGeom>
        </p:spPr>
      </p:pic>
    </p:spTree>
    <p:extLst>
      <p:ext uri="{BB962C8B-B14F-4D97-AF65-F5344CB8AC3E}">
        <p14:creationId xmlns:p14="http://schemas.microsoft.com/office/powerpoint/2010/main" val="3607224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7BB6-50AB-4680-B8C9-E314F89298A6}" type="slidenum">
              <a:rPr lang="en-US" smtClean="0"/>
              <a:pPr/>
              <a:t>26</a:t>
            </a:fld>
            <a:endParaRPr lang="en-US"/>
          </a:p>
        </p:txBody>
      </p:sp>
      <p:pic>
        <p:nvPicPr>
          <p:cNvPr id="9" name="Picture 8"/>
          <p:cNvPicPr>
            <a:picLocks noChangeAspect="1"/>
          </p:cNvPicPr>
          <p:nvPr/>
        </p:nvPicPr>
        <p:blipFill>
          <a:blip r:embed="rId2"/>
          <a:stretch>
            <a:fillRect/>
          </a:stretch>
        </p:blipFill>
        <p:spPr>
          <a:xfrm>
            <a:off x="852557" y="0"/>
            <a:ext cx="10486886" cy="6858000"/>
          </a:xfrm>
          <a:prstGeom prst="rect">
            <a:avLst/>
          </a:prstGeom>
        </p:spPr>
      </p:pic>
    </p:spTree>
    <p:extLst>
      <p:ext uri="{BB962C8B-B14F-4D97-AF65-F5344CB8AC3E}">
        <p14:creationId xmlns:p14="http://schemas.microsoft.com/office/powerpoint/2010/main" val="385222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7BB6-50AB-4680-B8C9-E314F89298A6}" type="slidenum">
              <a:rPr lang="en-US" smtClean="0"/>
              <a:pPr/>
              <a:t>27</a:t>
            </a:fld>
            <a:endParaRPr lang="en-US"/>
          </a:p>
        </p:txBody>
      </p:sp>
      <p:pic>
        <p:nvPicPr>
          <p:cNvPr id="5" name="Picture 4"/>
          <p:cNvPicPr>
            <a:picLocks noChangeAspect="1"/>
          </p:cNvPicPr>
          <p:nvPr/>
        </p:nvPicPr>
        <p:blipFill>
          <a:blip r:embed="rId2"/>
          <a:stretch>
            <a:fillRect/>
          </a:stretch>
        </p:blipFill>
        <p:spPr>
          <a:xfrm>
            <a:off x="0" y="484628"/>
            <a:ext cx="12192000" cy="5888744"/>
          </a:xfrm>
          <a:prstGeom prst="rect">
            <a:avLst/>
          </a:prstGeom>
        </p:spPr>
      </p:pic>
    </p:spTree>
    <p:extLst>
      <p:ext uri="{BB962C8B-B14F-4D97-AF65-F5344CB8AC3E}">
        <p14:creationId xmlns:p14="http://schemas.microsoft.com/office/powerpoint/2010/main" val="282353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Melléklet: a Mesterkurzuson feldolgozott nemzetközi szakirodalom</a:t>
            </a:r>
            <a:endParaRPr lang="en-US" dirty="0"/>
          </a:p>
        </p:txBody>
      </p:sp>
      <p:sp>
        <p:nvSpPr>
          <p:cNvPr id="4" name="Slide Number Placeholder 3"/>
          <p:cNvSpPr>
            <a:spLocks noGrp="1"/>
          </p:cNvSpPr>
          <p:nvPr>
            <p:ph type="sldNum" sz="quarter" idx="12"/>
          </p:nvPr>
        </p:nvSpPr>
        <p:spPr/>
        <p:txBody>
          <a:bodyPr/>
          <a:lstStyle/>
          <a:p>
            <a:fld id="{98337BB6-50AB-4680-B8C9-E314F89298A6}" type="slidenum">
              <a:rPr lang="en-US" smtClean="0"/>
              <a:pPr/>
              <a:t>28</a:t>
            </a:fld>
            <a:endParaRPr lang="en-US"/>
          </a:p>
        </p:txBody>
      </p:sp>
      <p:graphicFrame>
        <p:nvGraphicFramePr>
          <p:cNvPr id="7" name="Táblázat 6"/>
          <p:cNvGraphicFramePr>
            <a:graphicFrameLocks noGrp="1"/>
          </p:cNvGraphicFramePr>
          <p:nvPr>
            <p:extLst>
              <p:ext uri="{D42A27DB-BD31-4B8C-83A1-F6EECF244321}">
                <p14:modId xmlns:p14="http://schemas.microsoft.com/office/powerpoint/2010/main" val="3471254386"/>
              </p:ext>
            </p:extLst>
          </p:nvPr>
        </p:nvGraphicFramePr>
        <p:xfrm>
          <a:off x="1992702" y="1886070"/>
          <a:ext cx="7824157" cy="4030980"/>
        </p:xfrm>
        <a:graphic>
          <a:graphicData uri="http://schemas.openxmlformats.org/drawingml/2006/table">
            <a:tbl>
              <a:tblPr>
                <a:tableStyleId>{5C22544A-7EE6-4342-B048-85BDC9FD1C3A}</a:tableStyleId>
              </a:tblPr>
              <a:tblGrid>
                <a:gridCol w="4086152">
                  <a:extLst>
                    <a:ext uri="{9D8B030D-6E8A-4147-A177-3AD203B41FA5}">
                      <a16:colId xmlns:a16="http://schemas.microsoft.com/office/drawing/2014/main" xmlns="" val="20000"/>
                    </a:ext>
                  </a:extLst>
                </a:gridCol>
                <a:gridCol w="3738005">
                  <a:extLst>
                    <a:ext uri="{9D8B030D-6E8A-4147-A177-3AD203B41FA5}">
                      <a16:colId xmlns:a16="http://schemas.microsoft.com/office/drawing/2014/main" xmlns="" val="20001"/>
                    </a:ext>
                  </a:extLst>
                </a:gridCol>
              </a:tblGrid>
              <a:tr h="525780">
                <a:tc>
                  <a:txBody>
                    <a:bodyPr/>
                    <a:lstStyle/>
                    <a:p>
                      <a:pPr algn="just" rtl="0" fontAlgn="ctr"/>
                      <a:r>
                        <a:rPr lang="en-US" sz="1000" u="none" strike="noStrike" dirty="0">
                          <a:effectLst/>
                        </a:rPr>
                        <a:t>THE GREEN BOOK - Appraisal and Evaluation in Central Government, 2011, Treasury Guidance, LONDON</a:t>
                      </a:r>
                      <a:endParaRPr lang="en-US" sz="1000" b="0"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l" rtl="0" fontAlgn="b"/>
                      <a:r>
                        <a:rPr lang="hu-HU" sz="1000" u="sng" strike="noStrike">
                          <a:effectLst/>
                          <a:hlinkClick r:id="rId2"/>
                        </a:rPr>
                        <a:t>https://www.cupe.co.uk/hres/green_book_complete.pdf</a:t>
                      </a:r>
                      <a:endParaRPr lang="hu-HU" sz="1000" b="0" i="0" u="sng" strike="noStrike">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0"/>
                  </a:ext>
                </a:extLst>
              </a:tr>
              <a:tr h="701040">
                <a:tc>
                  <a:txBody>
                    <a:bodyPr/>
                    <a:lstStyle/>
                    <a:p>
                      <a:pPr algn="just" rtl="0" fontAlgn="ctr"/>
                      <a:r>
                        <a:rPr lang="en-US" sz="1000" u="none" strike="noStrike">
                          <a:effectLst/>
                        </a:rPr>
                        <a:t>Fujiwara, D., Campbell, R. (2011). Valuation Techniques for Social Cost-Benefit Analysis: Stated Preference, Revealed Preference and Subjective Well-Being Approaches. London.</a:t>
                      </a:r>
                      <a:endParaRPr lang="en-US" sz="1000" b="0" i="0" u="none" strike="noStrike">
                        <a:solidFill>
                          <a:srgbClr val="000000"/>
                        </a:solidFill>
                        <a:effectLst/>
                        <a:latin typeface="Calibri Light" panose="020F0302020204030204" pitchFamily="34" charset="0"/>
                      </a:endParaRPr>
                    </a:p>
                  </a:txBody>
                  <a:tcPr marL="7620" marR="7620" marT="7620" marB="0" anchor="ctr"/>
                </a:tc>
                <a:tc>
                  <a:txBody>
                    <a:bodyPr/>
                    <a:lstStyle/>
                    <a:p>
                      <a:pPr algn="l" rtl="0" fontAlgn="b"/>
                      <a:r>
                        <a:rPr lang="hu-HU" sz="1000" u="sng" strike="noStrike">
                          <a:effectLst/>
                          <a:hlinkClick r:id="rId3"/>
                        </a:rPr>
                        <a:t>https://www.gov.uk/government/uploads/system/uploads/attachment_data/file/209107/greenbook_valuationtechniques.pdf</a:t>
                      </a:r>
                      <a:endParaRPr lang="hu-HU" sz="1000" b="0" i="0" u="sng" strike="noStrike">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1"/>
                  </a:ext>
                </a:extLst>
              </a:tr>
              <a:tr h="701040">
                <a:tc>
                  <a:txBody>
                    <a:bodyPr/>
                    <a:lstStyle/>
                    <a:p>
                      <a:pPr algn="just" rtl="0" fontAlgn="ctr"/>
                      <a:r>
                        <a:rPr lang="en-US" sz="1000" u="none" strike="noStrike" dirty="0">
                          <a:effectLst/>
                        </a:rPr>
                        <a:t>H. Kato (2013): Valuation of Urban Rail </a:t>
                      </a:r>
                      <a:r>
                        <a:rPr lang="en-US" sz="1000" u="none" strike="noStrike" dirty="0" err="1">
                          <a:effectLst/>
                        </a:rPr>
                        <a:t>Servic:e</a:t>
                      </a:r>
                      <a:r>
                        <a:rPr lang="en-US" sz="1000" u="none" strike="noStrike" dirty="0">
                          <a:effectLst/>
                        </a:rPr>
                        <a:t> Experiences from Tokyo, Japan, Prepared after the Roundtable on Valuing Convenience in Public Transport, (12-13 September 2013, Paris)</a:t>
                      </a:r>
                      <a:endParaRPr lang="en-US" sz="1000" b="0"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l" rtl="0" fontAlgn="b"/>
                      <a:r>
                        <a:rPr lang="hu-HU" sz="1000" u="sng" strike="noStrike" dirty="0">
                          <a:effectLst/>
                          <a:hlinkClick r:id="rId4"/>
                        </a:rPr>
                        <a:t>http://citeseerx.ist.psu.edu/viewdoc/download?doi=10.1.1.662.5576&amp;rep=rep1&amp;type=pdf</a:t>
                      </a:r>
                      <a:endParaRPr lang="hu-HU" sz="1000" b="0" i="0" u="sng" strike="noStrike" dirty="0">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2"/>
                  </a:ext>
                </a:extLst>
              </a:tr>
              <a:tr h="701040">
                <a:tc>
                  <a:txBody>
                    <a:bodyPr/>
                    <a:lstStyle/>
                    <a:p>
                      <a:pPr algn="just" rtl="0" fontAlgn="ctr"/>
                      <a:r>
                        <a:rPr lang="en-US" sz="1000" u="none" strike="noStrike" dirty="0">
                          <a:effectLst/>
                        </a:rPr>
                        <a:t>Fujiwara, D. (2013 a): A General Method for Valuing Non-Market Goods Using Wellbeing Data: Three-Stage Wellbeing Valuation, CEP Discussion Paper No 1233</a:t>
                      </a:r>
                      <a:endParaRPr lang="en-US" sz="1000" b="0"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l" rtl="0" fontAlgn="b"/>
                      <a:r>
                        <a:rPr lang="hu-HU" sz="1000" u="sng" strike="noStrike" dirty="0">
                          <a:effectLst/>
                          <a:hlinkClick r:id="rId5"/>
                        </a:rPr>
                        <a:t>http://cep.lse.ac.uk/pubs/download/dp1233.pdf</a:t>
                      </a:r>
                      <a:endParaRPr lang="hu-HU" sz="1000" b="0" i="0" u="sng" strike="noStrike" dirty="0">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3"/>
                  </a:ext>
                </a:extLst>
              </a:tr>
              <a:tr h="701040">
                <a:tc>
                  <a:txBody>
                    <a:bodyPr/>
                    <a:lstStyle/>
                    <a:p>
                      <a:pPr algn="just" rtl="0" fontAlgn="ctr"/>
                      <a:r>
                        <a:rPr lang="en-US" sz="1000" u="none" strike="noStrike" dirty="0">
                          <a:effectLst/>
                        </a:rPr>
                        <a:t>Fujiwara, D. (2013 b): Museums and Happiness: The value of participating in museums and the arts. The Happy Museum Project publication.</a:t>
                      </a:r>
                      <a:endParaRPr lang="en-US" sz="1000" b="0" i="0" u="none" strike="noStrike" dirty="0">
                        <a:solidFill>
                          <a:srgbClr val="000000"/>
                        </a:solidFill>
                        <a:effectLst/>
                        <a:latin typeface="Calibri Light" panose="020F0302020204030204" pitchFamily="34" charset="0"/>
                      </a:endParaRPr>
                    </a:p>
                  </a:txBody>
                  <a:tcPr marL="7620" marR="7620" marT="7620" marB="0" anchor="ctr"/>
                </a:tc>
                <a:tc>
                  <a:txBody>
                    <a:bodyPr/>
                    <a:lstStyle/>
                    <a:p>
                      <a:pPr algn="l" rtl="0" fontAlgn="b"/>
                      <a:r>
                        <a:rPr lang="hu-HU" sz="1000" u="sng" strike="noStrike" dirty="0">
                          <a:effectLst/>
                          <a:hlinkClick r:id="rId6"/>
                        </a:rPr>
                        <a:t>http://www.creativenz.govt.nz/assets/ckeditor/attachments/1120/museums_and_happiness_the_valueof_participating_in_museums_and_the_arts_2013_by_fujiwara.pdf?1416776178</a:t>
                      </a:r>
                      <a:endParaRPr lang="hu-HU" sz="1000" b="0" i="0" u="sng" strike="noStrike" dirty="0">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4"/>
                  </a:ext>
                </a:extLst>
              </a:tr>
              <a:tr h="7010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hu-HU" sz="1000" u="none" strike="noStrike" kern="1200" dirty="0" smtClean="0">
                          <a:solidFill>
                            <a:schemeClr val="dk1"/>
                          </a:solidFill>
                          <a:effectLst/>
                          <a:latin typeface="+mn-lt"/>
                          <a:ea typeface="+mn-ea"/>
                          <a:cs typeface="+mn-cs"/>
                        </a:rPr>
                        <a:t>Takács, D.</a:t>
                      </a:r>
                      <a:r>
                        <a:rPr lang="hu-HU" sz="1000" u="none" strike="noStrike" kern="1200" baseline="0" dirty="0" smtClean="0">
                          <a:solidFill>
                            <a:schemeClr val="dk1"/>
                          </a:solidFill>
                          <a:effectLst/>
                          <a:latin typeface="+mn-lt"/>
                          <a:ea typeface="+mn-ea"/>
                          <a:cs typeface="+mn-cs"/>
                        </a:rPr>
                        <a:t> (2009): „</a:t>
                      </a:r>
                      <a:r>
                        <a:rPr lang="en-US" sz="1000" u="none" strike="noStrike" kern="1200" dirty="0" err="1" smtClean="0">
                          <a:solidFill>
                            <a:schemeClr val="dk1"/>
                          </a:solidFill>
                          <a:effectLst/>
                          <a:latin typeface="+mn-lt"/>
                          <a:ea typeface="+mn-ea"/>
                          <a:cs typeface="+mn-cs"/>
                        </a:rPr>
                        <a:t>Jólléti</a:t>
                      </a:r>
                      <a:r>
                        <a:rPr lang="en-US" sz="1000" u="none" strike="noStrike" kern="1200" dirty="0" smtClean="0">
                          <a:solidFill>
                            <a:schemeClr val="dk1"/>
                          </a:solidFill>
                          <a:effectLst/>
                          <a:latin typeface="+mn-lt"/>
                          <a:ea typeface="+mn-ea"/>
                          <a:cs typeface="+mn-cs"/>
                        </a:rPr>
                        <a:t> </a:t>
                      </a:r>
                      <a:r>
                        <a:rPr lang="en-US" sz="1000" u="none" strike="noStrike" kern="1200" dirty="0" err="1" smtClean="0">
                          <a:solidFill>
                            <a:schemeClr val="dk1"/>
                          </a:solidFill>
                          <a:effectLst/>
                          <a:latin typeface="+mn-lt"/>
                          <a:ea typeface="+mn-ea"/>
                          <a:cs typeface="+mn-cs"/>
                        </a:rPr>
                        <a:t>gazdaságtan</a:t>
                      </a:r>
                      <a:r>
                        <a:rPr lang="en-US" sz="1000" u="none" strike="noStrike" kern="1200" dirty="0" smtClean="0">
                          <a:solidFill>
                            <a:schemeClr val="dk1"/>
                          </a:solidFill>
                          <a:effectLst/>
                          <a:latin typeface="+mn-lt"/>
                          <a:ea typeface="+mn-ea"/>
                          <a:cs typeface="+mn-cs"/>
                        </a:rPr>
                        <a:t>”</a:t>
                      </a:r>
                      <a:r>
                        <a:rPr lang="hu-HU" sz="1000" u="none" strike="noStrike" kern="1200" dirty="0" smtClean="0">
                          <a:solidFill>
                            <a:schemeClr val="dk1"/>
                          </a:solidFill>
                          <a:effectLst/>
                          <a:latin typeface="+mn-lt"/>
                          <a:ea typeface="+mn-ea"/>
                          <a:cs typeface="+mn-cs"/>
                        </a:rPr>
                        <a:t>, </a:t>
                      </a:r>
                      <a:r>
                        <a:rPr lang="en-US" sz="1000" u="none" strike="noStrike" kern="1200" dirty="0" smtClean="0">
                          <a:solidFill>
                            <a:schemeClr val="dk1"/>
                          </a:solidFill>
                          <a:effectLst/>
                          <a:latin typeface="+mn-lt"/>
                          <a:ea typeface="+mn-ea"/>
                          <a:cs typeface="+mn-cs"/>
                        </a:rPr>
                        <a:t> </a:t>
                      </a:r>
                      <a:br>
                        <a:rPr lang="en-US" sz="1000" u="none" strike="noStrike" kern="1200" dirty="0" smtClean="0">
                          <a:solidFill>
                            <a:schemeClr val="dk1"/>
                          </a:solidFill>
                          <a:effectLst/>
                          <a:latin typeface="+mn-lt"/>
                          <a:ea typeface="+mn-ea"/>
                          <a:cs typeface="+mn-cs"/>
                        </a:rPr>
                      </a:br>
                      <a:r>
                        <a:rPr lang="en-US" sz="1000" u="none" strike="noStrike" kern="1200" dirty="0" err="1" smtClean="0">
                          <a:solidFill>
                            <a:schemeClr val="dk1"/>
                          </a:solidFill>
                          <a:effectLst/>
                          <a:latin typeface="+mn-lt"/>
                          <a:ea typeface="+mn-ea"/>
                          <a:cs typeface="+mn-cs"/>
                        </a:rPr>
                        <a:t>avagy</a:t>
                      </a:r>
                      <a:r>
                        <a:rPr lang="en-US" sz="1000" u="none" strike="noStrike" kern="1200" dirty="0" smtClean="0">
                          <a:solidFill>
                            <a:schemeClr val="dk1"/>
                          </a:solidFill>
                          <a:effectLst/>
                          <a:latin typeface="+mn-lt"/>
                          <a:ea typeface="+mn-ea"/>
                          <a:cs typeface="+mn-cs"/>
                        </a:rPr>
                        <a:t> a </a:t>
                      </a:r>
                      <a:r>
                        <a:rPr lang="en-US" sz="1000" u="none" strike="noStrike" kern="1200" dirty="0" err="1" smtClean="0">
                          <a:solidFill>
                            <a:schemeClr val="dk1"/>
                          </a:solidFill>
                          <a:effectLst/>
                          <a:latin typeface="+mn-lt"/>
                          <a:ea typeface="+mn-ea"/>
                          <a:cs typeface="+mn-cs"/>
                        </a:rPr>
                        <a:t>gazdaságpolitika</a:t>
                      </a:r>
                      <a:r>
                        <a:rPr lang="en-US" sz="1000" u="none" strike="noStrike" kern="1200" dirty="0" smtClean="0">
                          <a:solidFill>
                            <a:schemeClr val="dk1"/>
                          </a:solidFill>
                          <a:effectLst/>
                          <a:latin typeface="+mn-lt"/>
                          <a:ea typeface="+mn-ea"/>
                          <a:cs typeface="+mn-cs"/>
                        </a:rPr>
                        <a:t> </a:t>
                      </a:r>
                      <a:r>
                        <a:rPr lang="en-US" sz="1000" u="none" strike="noStrike" kern="1200" dirty="0" err="1" smtClean="0">
                          <a:solidFill>
                            <a:schemeClr val="dk1"/>
                          </a:solidFill>
                          <a:effectLst/>
                          <a:latin typeface="+mn-lt"/>
                          <a:ea typeface="+mn-ea"/>
                          <a:cs typeface="+mn-cs"/>
                        </a:rPr>
                        <a:t>újragondolásának</a:t>
                      </a:r>
                      <a:r>
                        <a:rPr lang="en-US" sz="1000" u="none" strike="noStrike" kern="1200" dirty="0" smtClean="0">
                          <a:solidFill>
                            <a:schemeClr val="dk1"/>
                          </a:solidFill>
                          <a:effectLst/>
                          <a:latin typeface="+mn-lt"/>
                          <a:ea typeface="+mn-ea"/>
                          <a:cs typeface="+mn-cs"/>
                        </a:rPr>
                        <a:t> </a:t>
                      </a:r>
                      <a:r>
                        <a:rPr lang="en-US" sz="1000" u="none" strike="noStrike" kern="1200" dirty="0" err="1" smtClean="0">
                          <a:solidFill>
                            <a:schemeClr val="dk1"/>
                          </a:solidFill>
                          <a:effectLst/>
                          <a:latin typeface="+mn-lt"/>
                          <a:ea typeface="+mn-ea"/>
                          <a:cs typeface="+mn-cs"/>
                        </a:rPr>
                        <a:t>szükségessége</a:t>
                      </a:r>
                      <a:endParaRPr lang="hu-HU" sz="1000" u="none" strike="noStrike" kern="1200" dirty="0" smtClean="0">
                        <a:solidFill>
                          <a:schemeClr val="dk1"/>
                        </a:solidFill>
                        <a:effectLst/>
                        <a:latin typeface="+mn-lt"/>
                        <a:ea typeface="+mn-ea"/>
                        <a:cs typeface="+mn-cs"/>
                      </a:endParaRPr>
                    </a:p>
                    <a:p>
                      <a:pPr algn="just" rtl="0" fontAlgn="ctr"/>
                      <a:endParaRPr lang="en-US" sz="1000" b="0" i="0" u="none" strike="noStrike" dirty="0">
                        <a:solidFill>
                          <a:srgbClr val="000000"/>
                        </a:solidFill>
                        <a:effectLst/>
                        <a:latin typeface="Calibri Light" panose="020F0302020204030204" pitchFamily="34" charset="0"/>
                      </a:endParaRPr>
                    </a:p>
                  </a:txBody>
                  <a:tcPr marL="7620" marR="7620" marT="7620" marB="0" anchor="ctr"/>
                </a:tc>
                <a:tc>
                  <a:txBody>
                    <a:bodyPr/>
                    <a:lstStyle/>
                    <a:p>
                      <a:pPr marL="0" algn="l" defTabSz="914400" rtl="0" eaLnBrk="1" fontAlgn="b" latinLnBrk="0" hangingPunct="1"/>
                      <a:r>
                        <a:rPr lang="hu-HU" sz="1000" u="sng" strike="noStrike" kern="1200" dirty="0" smtClean="0">
                          <a:solidFill>
                            <a:schemeClr val="dk1"/>
                          </a:solidFill>
                          <a:effectLst/>
                          <a:latin typeface="+mn-lt"/>
                          <a:ea typeface="+mn-ea"/>
                          <a:cs typeface="+mn-cs"/>
                        </a:rPr>
                        <a:t>rs1.szif.hu/~</a:t>
                      </a:r>
                      <a:r>
                        <a:rPr lang="hu-HU" sz="1000" u="sng" strike="noStrike" kern="1200" dirty="0" err="1" smtClean="0">
                          <a:solidFill>
                            <a:schemeClr val="dk1"/>
                          </a:solidFill>
                          <a:effectLst/>
                          <a:latin typeface="+mn-lt"/>
                          <a:ea typeface="+mn-ea"/>
                          <a:cs typeface="+mn-cs"/>
                        </a:rPr>
                        <a:t>pmark</a:t>
                      </a:r>
                      <a:r>
                        <a:rPr lang="hu-HU" sz="1000" u="sng" strike="noStrike" kern="1200" dirty="0" smtClean="0">
                          <a:solidFill>
                            <a:schemeClr val="dk1"/>
                          </a:solidFill>
                          <a:effectLst/>
                          <a:latin typeface="+mn-lt"/>
                          <a:ea typeface="+mn-ea"/>
                          <a:cs typeface="+mn-cs"/>
                        </a:rPr>
                        <a:t>/</a:t>
                      </a:r>
                      <a:r>
                        <a:rPr lang="hu-HU" sz="1000" u="sng" strike="noStrike" kern="1200" dirty="0" err="1" smtClean="0">
                          <a:solidFill>
                            <a:schemeClr val="dk1"/>
                          </a:solidFill>
                          <a:effectLst/>
                          <a:latin typeface="+mn-lt"/>
                          <a:ea typeface="+mn-ea"/>
                          <a:cs typeface="+mn-cs"/>
                        </a:rPr>
                        <a:t>publikacio</a:t>
                      </a:r>
                      <a:r>
                        <a:rPr lang="hu-HU" sz="1000" u="sng" strike="noStrike" kern="1200" dirty="0" smtClean="0">
                          <a:solidFill>
                            <a:schemeClr val="dk1"/>
                          </a:solidFill>
                          <a:effectLst/>
                          <a:latin typeface="+mn-lt"/>
                          <a:ea typeface="+mn-ea"/>
                          <a:cs typeface="+mn-cs"/>
                        </a:rPr>
                        <a:t>/</a:t>
                      </a:r>
                      <a:r>
                        <a:rPr lang="hu-HU" sz="1000" u="sng" strike="noStrike" kern="1200" dirty="0" err="1" smtClean="0">
                          <a:solidFill>
                            <a:schemeClr val="dk1"/>
                          </a:solidFill>
                          <a:effectLst/>
                          <a:latin typeface="+mn-lt"/>
                          <a:ea typeface="+mn-ea"/>
                          <a:cs typeface="+mn-cs"/>
                        </a:rPr>
                        <a:t>Netware</a:t>
                      </a:r>
                      <a:r>
                        <a:rPr lang="hu-HU" sz="1000" u="sng" strike="noStrike" kern="1200" dirty="0" smtClean="0">
                          <a:solidFill>
                            <a:schemeClr val="dk1"/>
                          </a:solidFill>
                          <a:effectLst/>
                          <a:latin typeface="+mn-lt"/>
                          <a:ea typeface="+mn-ea"/>
                          <a:cs typeface="+mn-cs"/>
                        </a:rPr>
                        <a:t>/takacsd.doc</a:t>
                      </a:r>
                      <a:endParaRPr lang="hu-HU" sz="1000" u="sng"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xmlns="" val="4036066420"/>
                  </a:ext>
                </a:extLst>
              </a:tr>
            </a:tbl>
          </a:graphicData>
        </a:graphic>
      </p:graphicFrame>
    </p:spTree>
    <p:extLst>
      <p:ext uri="{BB962C8B-B14F-4D97-AF65-F5344CB8AC3E}">
        <p14:creationId xmlns:p14="http://schemas.microsoft.com/office/powerpoint/2010/main" val="330057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A résztvevők</a:t>
            </a:r>
            <a:endParaRPr lang="hu-HU" b="1" dirty="0">
              <a:solidFill>
                <a:srgbClr val="7030A0"/>
              </a:solidFill>
            </a:endParaRPr>
          </a:p>
          <a:p>
            <a:endParaRPr lang="hu-HU" b="1" dirty="0">
              <a:solidFill>
                <a:srgbClr val="7030A0"/>
              </a:solidFill>
            </a:endParaRPr>
          </a:p>
        </p:txBody>
      </p:sp>
      <p:pic>
        <p:nvPicPr>
          <p:cNvPr id="2" name="Kép 1"/>
          <p:cNvPicPr>
            <a:picLocks noChangeAspect="1"/>
          </p:cNvPicPr>
          <p:nvPr/>
        </p:nvPicPr>
        <p:blipFill>
          <a:blip r:embed="rId3"/>
          <a:stretch>
            <a:fillRect/>
          </a:stretch>
        </p:blipFill>
        <p:spPr>
          <a:xfrm>
            <a:off x="2142208" y="1456560"/>
            <a:ext cx="7907583" cy="4896249"/>
          </a:xfrm>
          <a:prstGeom prst="rect">
            <a:avLst/>
          </a:prstGeom>
        </p:spPr>
      </p:pic>
    </p:spTree>
    <p:extLst>
      <p:ext uri="{BB962C8B-B14F-4D97-AF65-F5344CB8AC3E}">
        <p14:creationId xmlns:p14="http://schemas.microsoft.com/office/powerpoint/2010/main" val="270419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a:solidFill>
                  <a:srgbClr val="7030A0"/>
                </a:solidFill>
              </a:rPr>
              <a:t>Mesterkurzusok negyedévente közösen a</a:t>
            </a:r>
          </a:p>
          <a:p>
            <a:endParaRPr lang="hu-HU" b="1" dirty="0">
              <a:solidFill>
                <a:srgbClr val="7030A0"/>
              </a:solidFill>
            </a:endParaRPr>
          </a:p>
          <a:p>
            <a:r>
              <a:rPr lang="hu-HU" b="1" dirty="0">
                <a:solidFill>
                  <a:srgbClr val="7030A0"/>
                </a:solidFill>
              </a:rPr>
              <a:t>BME-vel</a:t>
            </a:r>
            <a:endParaRPr lang="en-US" b="1" dirty="0">
              <a:solidFill>
                <a:srgbClr val="7030A0"/>
              </a:solidFill>
            </a:endParaRPr>
          </a:p>
        </p:txBody>
      </p:sp>
      <p:sp>
        <p:nvSpPr>
          <p:cNvPr id="5" name="Tartalom helye 2"/>
          <p:cNvSpPr txBox="1">
            <a:spLocks/>
          </p:cNvSpPr>
          <p:nvPr/>
        </p:nvSpPr>
        <p:spPr>
          <a:xfrm>
            <a:off x="838200" y="2384612"/>
            <a:ext cx="10515600" cy="44090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i="1" dirty="0" smtClean="0"/>
              <a:t>Témák:</a:t>
            </a:r>
            <a:endParaRPr lang="hu-HU" i="1" dirty="0"/>
          </a:p>
          <a:p>
            <a:r>
              <a:rPr lang="hu-HU" i="1" dirty="0" err="1"/>
              <a:t>Stigmatizált</a:t>
            </a:r>
            <a:r>
              <a:rPr lang="hu-HU" i="1" dirty="0"/>
              <a:t> ingatlanok értékcsökkenésének számítása</a:t>
            </a:r>
          </a:p>
          <a:p>
            <a:r>
              <a:rPr lang="hu-HU" i="1" dirty="0" smtClean="0"/>
              <a:t>Adatkezelés az ingatlanszakmában</a:t>
            </a:r>
            <a:endParaRPr lang="hu-HU" i="1" dirty="0"/>
          </a:p>
          <a:p>
            <a:r>
              <a:rPr lang="hu-HU" i="1" dirty="0"/>
              <a:t>Közösségi </a:t>
            </a:r>
            <a:r>
              <a:rPr lang="hu-HU" i="1" dirty="0" smtClean="0"/>
              <a:t>ingatlanok értékelése</a:t>
            </a:r>
            <a:endParaRPr lang="hu-HU" i="1" dirty="0"/>
          </a:p>
          <a:p>
            <a:r>
              <a:rPr lang="hu-HU" i="1" dirty="0" smtClean="0"/>
              <a:t>Szállodaértékelés – október 9-11.</a:t>
            </a:r>
          </a:p>
          <a:p>
            <a:r>
              <a:rPr lang="hu-HU" i="1" dirty="0" smtClean="0"/>
              <a:t>Várható: Gépek</a:t>
            </a:r>
            <a:r>
              <a:rPr lang="hu-HU" i="1" dirty="0" smtClean="0"/>
              <a:t>, berendezések értékelése</a:t>
            </a:r>
          </a:p>
          <a:p>
            <a:pPr marL="0" indent="0" algn="ctr">
              <a:buNone/>
            </a:pPr>
            <a:endParaRPr lang="hu-HU" dirty="0" smtClean="0"/>
          </a:p>
          <a:p>
            <a:pPr marL="0" indent="0" algn="ctr">
              <a:buNone/>
            </a:pPr>
            <a:r>
              <a:rPr lang="hu-HU" dirty="0" smtClean="0"/>
              <a:t>Hírek, anyagok: </a:t>
            </a:r>
            <a:r>
              <a:rPr lang="hu-HU" dirty="0" err="1" smtClean="0">
                <a:hlinkClick r:id="rId3"/>
              </a:rPr>
              <a:t>www.vagyonertekeles.eu</a:t>
            </a:r>
            <a:endParaRPr lang="hu-HU" i="1" dirty="0"/>
          </a:p>
          <a:p>
            <a:pPr marL="0" indent="0">
              <a:buFont typeface="Arial" panose="020B0604020202020204" pitchFamily="34" charset="0"/>
              <a:buNone/>
            </a:pPr>
            <a:endParaRPr lang="en-US" i="1" dirty="0"/>
          </a:p>
        </p:txBody>
      </p:sp>
      <p:grpSp>
        <p:nvGrpSpPr>
          <p:cNvPr id="6" name="Csoportba foglalás 5"/>
          <p:cNvGrpSpPr/>
          <p:nvPr/>
        </p:nvGrpSpPr>
        <p:grpSpPr>
          <a:xfrm>
            <a:off x="9163481" y="2991350"/>
            <a:ext cx="982221" cy="437650"/>
            <a:chOff x="5806261" y="1384365"/>
            <a:chExt cx="1103375" cy="476609"/>
          </a:xfrm>
        </p:grpSpPr>
        <p:sp>
          <p:nvSpPr>
            <p:cNvPr id="8" name="Ferde trapéz 7"/>
            <p:cNvSpPr/>
            <p:nvPr/>
          </p:nvSpPr>
          <p:spPr>
            <a:xfrm rot="20607057">
              <a:off x="6045540" y="1384365"/>
              <a:ext cx="864096" cy="36004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erde trapéz 8"/>
            <p:cNvSpPr/>
            <p:nvPr/>
          </p:nvSpPr>
          <p:spPr>
            <a:xfrm rot="21406542" flipH="1">
              <a:off x="5806261" y="1492719"/>
              <a:ext cx="292524" cy="36825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Csoportba foglalás 9"/>
          <p:cNvGrpSpPr/>
          <p:nvPr/>
        </p:nvGrpSpPr>
        <p:grpSpPr>
          <a:xfrm>
            <a:off x="9154177" y="3553728"/>
            <a:ext cx="957798" cy="465512"/>
            <a:chOff x="5806261" y="1384365"/>
            <a:chExt cx="1103375" cy="476609"/>
          </a:xfrm>
        </p:grpSpPr>
        <p:sp>
          <p:nvSpPr>
            <p:cNvPr id="11" name="Ferde trapéz 10"/>
            <p:cNvSpPr/>
            <p:nvPr/>
          </p:nvSpPr>
          <p:spPr>
            <a:xfrm rot="20607057">
              <a:off x="6045540" y="1384365"/>
              <a:ext cx="864096" cy="36004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erde trapéz 11"/>
            <p:cNvSpPr/>
            <p:nvPr/>
          </p:nvSpPr>
          <p:spPr>
            <a:xfrm rot="21406542" flipH="1">
              <a:off x="5806261" y="1492719"/>
              <a:ext cx="292524" cy="36825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Csoportba foglalás 12"/>
          <p:cNvGrpSpPr/>
          <p:nvPr/>
        </p:nvGrpSpPr>
        <p:grpSpPr>
          <a:xfrm>
            <a:off x="9154177" y="4099292"/>
            <a:ext cx="957798" cy="465512"/>
            <a:chOff x="5806261" y="1384365"/>
            <a:chExt cx="1103375" cy="476609"/>
          </a:xfrm>
        </p:grpSpPr>
        <p:sp>
          <p:nvSpPr>
            <p:cNvPr id="14" name="Ferde trapéz 13"/>
            <p:cNvSpPr/>
            <p:nvPr/>
          </p:nvSpPr>
          <p:spPr>
            <a:xfrm rot="20607057">
              <a:off x="6045540" y="1384365"/>
              <a:ext cx="864096" cy="36004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erde trapéz 14"/>
            <p:cNvSpPr/>
            <p:nvPr/>
          </p:nvSpPr>
          <p:spPr>
            <a:xfrm rot="21406542" flipH="1">
              <a:off x="5806261" y="1492719"/>
              <a:ext cx="292524" cy="36825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7191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Következő mesterkurzusok</a:t>
            </a:r>
            <a:endParaRPr lang="hu-HU" b="1" dirty="0">
              <a:solidFill>
                <a:srgbClr val="7030A0"/>
              </a:solidFill>
            </a:endParaRPr>
          </a:p>
          <a:p>
            <a:endParaRPr lang="hu-HU" b="1" dirty="0">
              <a:solidFill>
                <a:srgbClr val="7030A0"/>
              </a:solidFill>
            </a:endParaRPr>
          </a:p>
        </p:txBody>
      </p:sp>
      <p:sp>
        <p:nvSpPr>
          <p:cNvPr id="5" name="Tartalom helye 2"/>
          <p:cNvSpPr txBox="1">
            <a:spLocks/>
          </p:cNvSpPr>
          <p:nvPr/>
        </p:nvSpPr>
        <p:spPr>
          <a:xfrm>
            <a:off x="679939" y="1802446"/>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i="1" dirty="0" smtClean="0"/>
              <a:t>Szálloda-értékelés, 2017. október 9-11.;</a:t>
            </a:r>
          </a:p>
          <a:p>
            <a:pPr marL="0" indent="0">
              <a:buFont typeface="Arial" panose="020B0604020202020204" pitchFamily="34" charset="0"/>
              <a:buNone/>
            </a:pPr>
            <a:endParaRPr lang="hu-HU" i="1" dirty="0" smtClean="0"/>
          </a:p>
          <a:p>
            <a:pPr marL="0" indent="0">
              <a:buFont typeface="Arial" panose="020B0604020202020204" pitchFamily="34" charset="0"/>
              <a:buNone/>
            </a:pPr>
            <a:r>
              <a:rPr lang="hu-HU" i="1" dirty="0" smtClean="0"/>
              <a:t>Gépek, berendezések értékelése </a:t>
            </a:r>
            <a:r>
              <a:rPr lang="hu-HU" i="1" dirty="0" smtClean="0"/>
              <a:t> - még nincsen kitűzve</a:t>
            </a:r>
            <a:endParaRPr lang="hu-HU" i="1" dirty="0" smtClean="0"/>
          </a:p>
          <a:p>
            <a:pPr marL="0" indent="0">
              <a:buFont typeface="Arial" panose="020B0604020202020204" pitchFamily="34" charset="0"/>
              <a:buNone/>
            </a:pPr>
            <a:endParaRPr lang="hu-HU" i="1" dirty="0"/>
          </a:p>
          <a:p>
            <a:pPr marL="0" indent="0">
              <a:buFont typeface="Arial" panose="020B0604020202020204" pitchFamily="34" charset="0"/>
              <a:buNone/>
            </a:pPr>
            <a:r>
              <a:rPr lang="hu-HU" i="1" dirty="0" smtClean="0"/>
              <a:t>További témákra további javaslatokat várunk!</a:t>
            </a:r>
          </a:p>
          <a:p>
            <a:pPr marL="0" indent="0">
              <a:buFont typeface="Arial" panose="020B0604020202020204" pitchFamily="34" charset="0"/>
              <a:buNone/>
            </a:pPr>
            <a:endParaRPr lang="hu-HU" i="1" dirty="0" smtClean="0"/>
          </a:p>
          <a:p>
            <a:pPr marL="0" indent="0" algn="ctr">
              <a:buFont typeface="Arial" panose="020B0604020202020204" pitchFamily="34" charset="0"/>
              <a:buNone/>
            </a:pPr>
            <a:r>
              <a:rPr lang="hu-HU" dirty="0" smtClean="0">
                <a:hlinkClick r:id="rId3"/>
              </a:rPr>
              <a:t>www.vagyonertekeles.eu</a:t>
            </a:r>
            <a:endParaRPr lang="hu-HU" dirty="0" smtClean="0"/>
          </a:p>
          <a:p>
            <a:pPr marL="0" indent="0" algn="ctr">
              <a:buFont typeface="Arial" panose="020B0604020202020204" pitchFamily="34" charset="0"/>
              <a:buNone/>
            </a:pPr>
            <a:endParaRPr lang="hu-HU" i="1" dirty="0"/>
          </a:p>
          <a:p>
            <a:pPr marL="0" indent="0">
              <a:buFont typeface="Arial" panose="020B0604020202020204" pitchFamily="34" charset="0"/>
              <a:buNone/>
            </a:pPr>
            <a:endParaRPr lang="en-US" i="1" dirty="0"/>
          </a:p>
        </p:txBody>
      </p:sp>
    </p:spTree>
    <p:extLst>
      <p:ext uri="{BB962C8B-B14F-4D97-AF65-F5344CB8AC3E}">
        <p14:creationId xmlns:p14="http://schemas.microsoft.com/office/powerpoint/2010/main" val="199785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ck cover arrow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1787"/>
            <a:ext cx="12192000" cy="1859411"/>
          </a:xfrm>
          <a:prstGeom prst="rect">
            <a:avLst/>
          </a:prstGeom>
        </p:spPr>
      </p:pic>
      <p:sp>
        <p:nvSpPr>
          <p:cNvPr id="3" name="Téglalap 2"/>
          <p:cNvSpPr/>
          <p:nvPr/>
        </p:nvSpPr>
        <p:spPr>
          <a:xfrm>
            <a:off x="639799" y="920574"/>
            <a:ext cx="6096000" cy="2758897"/>
          </a:xfrm>
          <a:prstGeom prst="rect">
            <a:avLst/>
          </a:prstGeom>
        </p:spPr>
        <p:txBody>
          <a:bodyPr>
            <a:spAutoFit/>
          </a:bodyPr>
          <a:lstStyle/>
          <a:p>
            <a:r>
              <a:rPr lang="cs-CZ" sz="1333" dirty="0"/>
              <a:t>Kapcsolat</a:t>
            </a:r>
            <a:endParaRPr lang="hu-HU" sz="1333" dirty="0"/>
          </a:p>
          <a:p>
            <a:r>
              <a:rPr lang="cs-CZ" sz="1333" dirty="0"/>
              <a:t>   </a:t>
            </a:r>
            <a:endParaRPr lang="hu-HU" sz="1333" dirty="0"/>
          </a:p>
          <a:p>
            <a:r>
              <a:rPr lang="cs-CZ" sz="1333" b="1" dirty="0"/>
              <a:t>  Grant Thornton Valuation Kft.</a:t>
            </a:r>
            <a:endParaRPr lang="hu-HU" sz="1333" dirty="0"/>
          </a:p>
          <a:p>
            <a:r>
              <a:rPr lang="hu-HU" sz="1333" dirty="0"/>
              <a:t> </a:t>
            </a:r>
          </a:p>
          <a:p>
            <a:endParaRPr lang="hu-HU" sz="1333" dirty="0"/>
          </a:p>
          <a:p>
            <a:r>
              <a:rPr lang="hu-HU" sz="1333" dirty="0"/>
              <a:t> Váci út 18.</a:t>
            </a:r>
          </a:p>
          <a:p>
            <a:r>
              <a:rPr lang="cs-CZ" sz="1333" dirty="0"/>
              <a:t>  H-1132 Budapest</a:t>
            </a:r>
            <a:endParaRPr lang="hu-HU" sz="1333" dirty="0"/>
          </a:p>
          <a:p>
            <a:r>
              <a:rPr lang="cs-CZ" sz="1333" dirty="0"/>
              <a:t> </a:t>
            </a:r>
            <a:endParaRPr lang="hu-HU" sz="1333" dirty="0"/>
          </a:p>
          <a:p>
            <a:r>
              <a:rPr lang="cs-CZ" sz="1333" dirty="0"/>
              <a:t>  T + 36 1 388 9903</a:t>
            </a:r>
            <a:endParaRPr lang="hu-HU" sz="1333" dirty="0"/>
          </a:p>
          <a:p>
            <a:r>
              <a:rPr lang="cs-CZ" sz="1333" dirty="0"/>
              <a:t>  F + 36 1 388 9594</a:t>
            </a:r>
            <a:endParaRPr lang="hu-HU" sz="1333" dirty="0"/>
          </a:p>
          <a:p>
            <a:r>
              <a:rPr lang="cs-CZ" sz="1333" dirty="0"/>
              <a:t>  M </a:t>
            </a:r>
            <a:r>
              <a:rPr lang="de-DE" sz="1333" dirty="0"/>
              <a:t>+36 30 </a:t>
            </a:r>
            <a:r>
              <a:rPr lang="hu-HU" sz="1333" dirty="0"/>
              <a:t>250 5676</a:t>
            </a:r>
          </a:p>
          <a:p>
            <a:r>
              <a:rPr lang="de-DE" sz="1333" dirty="0"/>
              <a:t>  </a:t>
            </a:r>
            <a:r>
              <a:rPr lang="cs-CZ" sz="1333" dirty="0"/>
              <a:t>E  Valuation@hu.gt.com</a:t>
            </a:r>
            <a:endParaRPr lang="hu-HU" sz="1333" dirty="0"/>
          </a:p>
          <a:p>
            <a:r>
              <a:rPr lang="cs-CZ" sz="1333" dirty="0"/>
              <a:t>  www.grant-thornton.hu</a:t>
            </a:r>
            <a:endParaRPr lang="en-US" sz="1333" b="1" dirty="0">
              <a:cs typeface="Arial"/>
            </a:endParaRPr>
          </a:p>
        </p:txBody>
      </p:sp>
    </p:spTree>
    <p:extLst>
      <p:ext uri="{BB962C8B-B14F-4D97-AF65-F5344CB8AC3E}">
        <p14:creationId xmlns:p14="http://schemas.microsoft.com/office/powerpoint/2010/main" val="341605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Közösségi Ingatlanok Értékelése</a:t>
            </a:r>
            <a:endParaRPr lang="hu-HU" b="1" dirty="0">
              <a:solidFill>
                <a:srgbClr val="7030A0"/>
              </a:solidFill>
            </a:endParaRPr>
          </a:p>
          <a:p>
            <a:endParaRPr lang="hu-HU" b="1" dirty="0">
              <a:solidFill>
                <a:srgbClr val="7030A0"/>
              </a:solidFill>
            </a:endParaRPr>
          </a:p>
        </p:txBody>
      </p:sp>
      <p:sp>
        <p:nvSpPr>
          <p:cNvPr id="6" name="Tartalom helye 2"/>
          <p:cNvSpPr txBox="1">
            <a:spLocks/>
          </p:cNvSpPr>
          <p:nvPr/>
        </p:nvSpPr>
        <p:spPr>
          <a:xfrm>
            <a:off x="838200" y="1802446"/>
            <a:ext cx="10515600" cy="44090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i="1" dirty="0" smtClean="0"/>
              <a:t>Miről beszéltünk?</a:t>
            </a:r>
            <a:endParaRPr lang="hu-HU" i="1" dirty="0"/>
          </a:p>
          <a:p>
            <a:pPr marL="514350" indent="-514350">
              <a:buFont typeface="Wingdings" pitchFamily="2" charset="2"/>
              <a:buChar char="§"/>
            </a:pPr>
            <a:r>
              <a:rPr lang="hu-HU" dirty="0"/>
              <a:t>Közösség: állam, önkormányzat, NGO</a:t>
            </a:r>
          </a:p>
          <a:p>
            <a:pPr marL="514350" indent="-514350">
              <a:buFont typeface="Wingdings" pitchFamily="2" charset="2"/>
              <a:buChar char="§"/>
            </a:pPr>
            <a:r>
              <a:rPr lang="hu-HU" dirty="0"/>
              <a:t>Piacos és nem piacos ingatlanok</a:t>
            </a:r>
          </a:p>
          <a:p>
            <a:pPr marL="514350" indent="-514350">
              <a:buFont typeface="Wingdings" pitchFamily="2" charset="2"/>
              <a:buChar char="§"/>
            </a:pPr>
            <a:r>
              <a:rPr lang="hu-HU" dirty="0"/>
              <a:t>Forgalomképes és forgalomképtelen ingatlanok</a:t>
            </a:r>
          </a:p>
          <a:p>
            <a:pPr marL="514350" indent="-514350">
              <a:buFont typeface="Wingdings" pitchFamily="2" charset="2"/>
              <a:buChar char="§"/>
            </a:pPr>
            <a:r>
              <a:rPr lang="hu-HU" dirty="0"/>
              <a:t>Piaci érték és nem piaci </a:t>
            </a:r>
            <a:r>
              <a:rPr lang="hu-HU" dirty="0" smtClean="0"/>
              <a:t>érték</a:t>
            </a:r>
          </a:p>
          <a:p>
            <a:pPr marL="514350" indent="-514350">
              <a:buFont typeface="Wingdings" pitchFamily="2" charset="2"/>
              <a:buChar char="§"/>
            </a:pPr>
            <a:r>
              <a:rPr lang="hu-HU" dirty="0" smtClean="0"/>
              <a:t>Nemzetközi módszerek és</a:t>
            </a:r>
          </a:p>
          <a:p>
            <a:pPr marL="514350" indent="-514350">
              <a:buFont typeface="Wingdings" pitchFamily="2" charset="2"/>
              <a:buChar char="§"/>
            </a:pPr>
            <a:r>
              <a:rPr lang="hu-HU" dirty="0" smtClean="0"/>
              <a:t>Lehetséges hazai alkalmazások</a:t>
            </a:r>
            <a:endParaRPr lang="hu-HU" dirty="0"/>
          </a:p>
          <a:p>
            <a:pPr marL="0" indent="0" algn="ctr">
              <a:buNone/>
            </a:pPr>
            <a:endParaRPr lang="hu-HU" dirty="0" smtClean="0"/>
          </a:p>
        </p:txBody>
      </p:sp>
    </p:spTree>
    <p:extLst>
      <p:ext uri="{BB962C8B-B14F-4D97-AF65-F5344CB8AC3E}">
        <p14:creationId xmlns:p14="http://schemas.microsoft.com/office/powerpoint/2010/main" val="270213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Barts J. Balázs előadásának egy lapja</a:t>
            </a:r>
            <a:endParaRPr lang="hu-HU" b="1" dirty="0">
              <a:solidFill>
                <a:srgbClr val="7030A0"/>
              </a:solidFill>
            </a:endParaRPr>
          </a:p>
          <a:p>
            <a:endParaRPr lang="hu-HU" b="1" dirty="0">
              <a:solidFill>
                <a:srgbClr val="7030A0"/>
              </a:solidFill>
            </a:endParaRPr>
          </a:p>
        </p:txBody>
      </p:sp>
      <p:pic>
        <p:nvPicPr>
          <p:cNvPr id="2" name="Kép 1"/>
          <p:cNvPicPr>
            <a:picLocks noChangeAspect="1"/>
          </p:cNvPicPr>
          <p:nvPr/>
        </p:nvPicPr>
        <p:blipFill>
          <a:blip r:embed="rId3"/>
          <a:stretch>
            <a:fillRect/>
          </a:stretch>
        </p:blipFill>
        <p:spPr>
          <a:xfrm>
            <a:off x="1207478" y="1459546"/>
            <a:ext cx="8503096" cy="4782992"/>
          </a:xfrm>
          <a:prstGeom prst="rect">
            <a:avLst/>
          </a:prstGeom>
        </p:spPr>
      </p:pic>
    </p:spTree>
    <p:extLst>
      <p:ext uri="{BB962C8B-B14F-4D97-AF65-F5344CB8AC3E}">
        <p14:creationId xmlns:p14="http://schemas.microsoft.com/office/powerpoint/2010/main" val="31394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Rostás Zoltán előadásának egy gondolata</a:t>
            </a:r>
            <a:endParaRPr lang="hu-HU" b="1" dirty="0">
              <a:solidFill>
                <a:srgbClr val="7030A0"/>
              </a:solidFill>
            </a:endParaRPr>
          </a:p>
          <a:p>
            <a:endParaRPr lang="hu-HU" b="1" dirty="0">
              <a:solidFill>
                <a:srgbClr val="7030A0"/>
              </a:solidFill>
            </a:endParaRPr>
          </a:p>
        </p:txBody>
      </p:sp>
      <p:pic>
        <p:nvPicPr>
          <p:cNvPr id="2" name="Kép 1"/>
          <p:cNvPicPr>
            <a:picLocks noChangeAspect="1"/>
          </p:cNvPicPr>
          <p:nvPr/>
        </p:nvPicPr>
        <p:blipFill>
          <a:blip r:embed="rId3"/>
          <a:stretch>
            <a:fillRect/>
          </a:stretch>
        </p:blipFill>
        <p:spPr>
          <a:xfrm>
            <a:off x="2437344" y="1319297"/>
            <a:ext cx="6961632" cy="5215091"/>
          </a:xfrm>
          <a:prstGeom prst="rect">
            <a:avLst/>
          </a:prstGeom>
        </p:spPr>
      </p:pic>
    </p:spTree>
    <p:extLst>
      <p:ext uri="{BB962C8B-B14F-4D97-AF65-F5344CB8AC3E}">
        <p14:creationId xmlns:p14="http://schemas.microsoft.com/office/powerpoint/2010/main" val="401384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a:solidFill>
                  <a:srgbClr val="7030A0"/>
                </a:solidFill>
              </a:rPr>
              <a:t>H</a:t>
            </a:r>
            <a:r>
              <a:rPr lang="hu-HU" b="1" dirty="0" smtClean="0">
                <a:solidFill>
                  <a:srgbClr val="7030A0"/>
                </a:solidFill>
              </a:rPr>
              <a:t>allgatói előadás egy lapja</a:t>
            </a:r>
            <a:endParaRPr lang="hu-HU" b="1" dirty="0">
              <a:solidFill>
                <a:srgbClr val="7030A0"/>
              </a:solidFill>
            </a:endParaRPr>
          </a:p>
          <a:p>
            <a:endParaRPr lang="hu-HU" b="1" dirty="0">
              <a:solidFill>
                <a:srgbClr val="7030A0"/>
              </a:solidFill>
            </a:endParaRPr>
          </a:p>
        </p:txBody>
      </p:sp>
      <p:pic>
        <p:nvPicPr>
          <p:cNvPr id="5" name="Kép 4"/>
          <p:cNvPicPr>
            <a:picLocks noChangeAspect="1"/>
          </p:cNvPicPr>
          <p:nvPr/>
        </p:nvPicPr>
        <p:blipFill>
          <a:blip r:embed="rId3"/>
          <a:stretch>
            <a:fillRect/>
          </a:stretch>
        </p:blipFill>
        <p:spPr>
          <a:xfrm>
            <a:off x="1365740" y="1437564"/>
            <a:ext cx="8349760" cy="4696740"/>
          </a:xfrm>
          <a:prstGeom prst="rect">
            <a:avLst/>
          </a:prstGeom>
        </p:spPr>
      </p:pic>
    </p:spTree>
    <p:extLst>
      <p:ext uri="{BB962C8B-B14F-4D97-AF65-F5344CB8AC3E}">
        <p14:creationId xmlns:p14="http://schemas.microsoft.com/office/powerpoint/2010/main" val="136547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9576" y="2373"/>
            <a:ext cx="2343524" cy="1241237"/>
          </a:xfrm>
          <a:prstGeom prst="rect">
            <a:avLst/>
          </a:prstGeom>
          <a:noFill/>
        </p:spPr>
        <p:txBody>
          <a:bodyPr wrap="square" rtlCol="0">
            <a:spAutoFit/>
          </a:bodyPr>
          <a:lstStyle/>
          <a:p>
            <a:r>
              <a:rPr lang="en-GB" sz="1333" b="1" dirty="0"/>
              <a:t>USER NOTE:</a:t>
            </a:r>
          </a:p>
          <a:p>
            <a:endParaRPr lang="en-GB" sz="1333" b="1" dirty="0"/>
          </a:p>
          <a:p>
            <a:r>
              <a:rPr lang="en-GB" sz="1333" b="1" dirty="0"/>
              <a:t>Blank page</a:t>
            </a:r>
          </a:p>
          <a:p>
            <a:endParaRPr lang="en-GB" sz="1333" dirty="0"/>
          </a:p>
          <a:p>
            <a:r>
              <a:rPr lang="en-GB" sz="1067" dirty="0"/>
              <a:t>This is left blank so you can fill it with your own content.</a:t>
            </a:r>
          </a:p>
        </p:txBody>
      </p:sp>
      <p:pic>
        <p:nvPicPr>
          <p:cNvPr id="7" name="Picture 22" descr="A3 header arr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8381"/>
            <a:ext cx="9981707" cy="350809"/>
          </a:xfrm>
          <a:prstGeom prst="rect">
            <a:avLst/>
          </a:prstGeom>
        </p:spPr>
      </p:pic>
      <p:sp>
        <p:nvSpPr>
          <p:cNvPr id="4" name="Cím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dirty="0" smtClean="0">
                <a:solidFill>
                  <a:srgbClr val="7030A0"/>
                </a:solidFill>
              </a:rPr>
              <a:t>Célkitűzések</a:t>
            </a:r>
            <a:endParaRPr lang="hu-HU" b="1" dirty="0">
              <a:solidFill>
                <a:srgbClr val="7030A0"/>
              </a:solidFill>
            </a:endParaRPr>
          </a:p>
          <a:p>
            <a:endParaRPr lang="hu-HU" b="1" dirty="0">
              <a:solidFill>
                <a:srgbClr val="7030A0"/>
              </a:solidFill>
            </a:endParaRPr>
          </a:p>
        </p:txBody>
      </p:sp>
      <p:pic>
        <p:nvPicPr>
          <p:cNvPr id="2" name="Kép 1"/>
          <p:cNvPicPr>
            <a:picLocks noChangeAspect="1"/>
          </p:cNvPicPr>
          <p:nvPr/>
        </p:nvPicPr>
        <p:blipFill>
          <a:blip r:embed="rId3"/>
          <a:stretch>
            <a:fillRect/>
          </a:stretch>
        </p:blipFill>
        <p:spPr>
          <a:xfrm>
            <a:off x="1762491" y="1690688"/>
            <a:ext cx="7443055" cy="4161078"/>
          </a:xfrm>
          <a:prstGeom prst="rect">
            <a:avLst/>
          </a:prstGeom>
        </p:spPr>
      </p:pic>
    </p:spTree>
    <p:extLst>
      <p:ext uri="{BB962C8B-B14F-4D97-AF65-F5344CB8AC3E}">
        <p14:creationId xmlns:p14="http://schemas.microsoft.com/office/powerpoint/2010/main" val="420184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dirty="0"/>
              <a:t>Mestermunka</a:t>
            </a:r>
            <a:br>
              <a:rPr lang="hu-HU" dirty="0"/>
            </a:br>
            <a:r>
              <a:rPr lang="hu-HU" sz="2200" i="1" dirty="0"/>
              <a:t/>
            </a:r>
            <a:br>
              <a:rPr lang="hu-HU" sz="2200" i="1" dirty="0"/>
            </a:br>
            <a:endParaRPr lang="en-US" sz="2200" i="1" dirty="0"/>
          </a:p>
        </p:txBody>
      </p:sp>
      <p:sp>
        <p:nvSpPr>
          <p:cNvPr id="3" name="Alcím 2"/>
          <p:cNvSpPr>
            <a:spLocks noGrp="1"/>
          </p:cNvSpPr>
          <p:nvPr>
            <p:ph type="subTitle" idx="1"/>
          </p:nvPr>
        </p:nvSpPr>
        <p:spPr>
          <a:xfrm>
            <a:off x="1524000" y="4318031"/>
            <a:ext cx="9144000" cy="1655762"/>
          </a:xfrm>
        </p:spPr>
        <p:txBody>
          <a:bodyPr/>
          <a:lstStyle/>
          <a:p>
            <a:r>
              <a:rPr lang="hu-HU" dirty="0"/>
              <a:t>Grant Thornton Vagyonértékelési Mesterkurzusok</a:t>
            </a:r>
          </a:p>
          <a:p>
            <a:r>
              <a:rPr lang="hu-HU" dirty="0"/>
              <a:t>Közösségi ingatlanok értékelése</a:t>
            </a:r>
            <a:endParaRPr lang="en-US" dirty="0"/>
          </a:p>
        </p:txBody>
      </p:sp>
      <p:pic>
        <p:nvPicPr>
          <p:cNvPr id="4" name="Kép 3"/>
          <p:cNvPicPr>
            <a:picLocks noChangeAspect="1"/>
          </p:cNvPicPr>
          <p:nvPr/>
        </p:nvPicPr>
        <p:blipFill>
          <a:blip r:embed="rId2" cstate="print"/>
          <a:stretch>
            <a:fillRect/>
          </a:stretch>
        </p:blipFill>
        <p:spPr>
          <a:xfrm>
            <a:off x="0" y="6290903"/>
            <a:ext cx="5054018" cy="567097"/>
          </a:xfrm>
          <a:prstGeom prst="rect">
            <a:avLst/>
          </a:prstGeom>
        </p:spPr>
      </p:pic>
      <p:pic>
        <p:nvPicPr>
          <p:cNvPr id="5" name="Kép 4"/>
          <p:cNvPicPr>
            <a:picLocks noChangeAspect="1"/>
          </p:cNvPicPr>
          <p:nvPr/>
        </p:nvPicPr>
        <p:blipFill>
          <a:blip r:embed="rId3" cstate="print"/>
          <a:stretch>
            <a:fillRect/>
          </a:stretch>
        </p:blipFill>
        <p:spPr>
          <a:xfrm>
            <a:off x="9592574" y="6046538"/>
            <a:ext cx="2599426" cy="811461"/>
          </a:xfrm>
          <a:prstGeom prst="rect">
            <a:avLst/>
          </a:prstGeom>
        </p:spPr>
      </p:pic>
    </p:spTree>
    <p:extLst>
      <p:ext uri="{BB962C8B-B14F-4D97-AF65-F5344CB8AC3E}">
        <p14:creationId xmlns:p14="http://schemas.microsoft.com/office/powerpoint/2010/main" val="1937561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1785</Words>
  <Application>Microsoft Office PowerPoint</Application>
  <PresentationFormat>Szélesvásznú</PresentationFormat>
  <Paragraphs>386</Paragraphs>
  <Slides>31</Slides>
  <Notes>1</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31</vt:i4>
      </vt:variant>
    </vt:vector>
  </HeadingPairs>
  <TitlesOfParts>
    <vt:vector size="39" baseType="lpstr">
      <vt:lpstr>Arial</vt:lpstr>
      <vt:lpstr>Arial-BoldMT</vt:lpstr>
      <vt:lpstr>Bookman Old Style</vt:lpstr>
      <vt:lpstr>Calibri</vt:lpstr>
      <vt:lpstr>Calibri Light</vt:lpstr>
      <vt:lpstr>Times New Roman</vt:lpstr>
      <vt:lpstr>Wingdings</vt: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Mestermunka  </vt:lpstr>
      <vt:lpstr>PowerPoint bemutató</vt:lpstr>
      <vt:lpstr>PowerPoint bemutató</vt:lpstr>
      <vt:lpstr>Tartalom</vt:lpstr>
      <vt:lpstr>Ajánlások</vt:lpstr>
      <vt:lpstr>Ingatlan forgalomképességének adott időpontra vonatkozó definíciói</vt:lpstr>
      <vt:lpstr>A nemzeti vagyon kategóriái</vt:lpstr>
      <vt:lpstr>Piac-konformitás definíciói</vt:lpstr>
      <vt:lpstr>Értékformák</vt:lpstr>
      <vt:lpstr>Értékelési célok</vt:lpstr>
      <vt:lpstr>Alkalmazható értékformák táblázata (1. sz. táblázat)</vt:lpstr>
      <vt:lpstr>Fogalom-meghatározások az élményérték módszertanának bevezetéséhez</vt:lpstr>
      <vt:lpstr>Értékelési módszerek mátrixa</vt:lpstr>
      <vt:lpstr>Módszertani ajánlás – „Élményértékelés” módszertana</vt:lpstr>
      <vt:lpstr>Értékelési módszerek mátrixa (2. sz. táblázat) </vt:lpstr>
      <vt:lpstr>PowerPoint bemutató</vt:lpstr>
      <vt:lpstr>PowerPoint bemutató</vt:lpstr>
      <vt:lpstr>PowerPoint bemutató</vt:lpstr>
      <vt:lpstr>PowerPoint bemutató</vt:lpstr>
      <vt:lpstr>Melléklet: a Mesterkurzuson feldolgozott nemzetközi szakirodalom</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Thornton Tudásmenedzsment</dc:title>
  <dc:creator>Hajnal István</dc:creator>
  <cp:lastModifiedBy>Hajnal István</cp:lastModifiedBy>
  <cp:revision>35</cp:revision>
  <dcterms:created xsi:type="dcterms:W3CDTF">2016-03-29T08:13:46Z</dcterms:created>
  <dcterms:modified xsi:type="dcterms:W3CDTF">2017-09-21T15:47:52Z</dcterms:modified>
</cp:coreProperties>
</file>